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2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48"/>
  </p:notesMasterIdLst>
  <p:handoutMasterIdLst>
    <p:handoutMasterId r:id="rId49"/>
  </p:handoutMasterIdLst>
  <p:sldIdLst>
    <p:sldId id="268" r:id="rId10"/>
    <p:sldId id="269" r:id="rId11"/>
    <p:sldId id="271" r:id="rId12"/>
    <p:sldId id="270"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304" r:id="rId26"/>
    <p:sldId id="305" r:id="rId27"/>
    <p:sldId id="306" r:id="rId28"/>
    <p:sldId id="307" r:id="rId29"/>
    <p:sldId id="308" r:id="rId30"/>
    <p:sldId id="286" r:id="rId31"/>
    <p:sldId id="309" r:id="rId32"/>
    <p:sldId id="287" r:id="rId33"/>
    <p:sldId id="288" r:id="rId34"/>
    <p:sldId id="291" r:id="rId35"/>
    <p:sldId id="289" r:id="rId36"/>
    <p:sldId id="290" r:id="rId37"/>
    <p:sldId id="311" r:id="rId38"/>
    <p:sldId id="293" r:id="rId39"/>
    <p:sldId id="295" r:id="rId40"/>
    <p:sldId id="298" r:id="rId41"/>
    <p:sldId id="297" r:id="rId42"/>
    <p:sldId id="300" r:id="rId43"/>
    <p:sldId id="299" r:id="rId44"/>
    <p:sldId id="292" r:id="rId45"/>
    <p:sldId id="303" r:id="rId46"/>
    <p:sldId id="301" r:id="rId4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69" autoAdjust="0"/>
    <p:restoredTop sz="94709"/>
  </p:normalViewPr>
  <p:slideViewPr>
    <p:cSldViewPr snapToObjects="1">
      <p:cViewPr varScale="1">
        <p:scale>
          <a:sx n="92" d="100"/>
          <a:sy n="92" d="100"/>
        </p:scale>
        <p:origin x="1088" y="17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9D8C91-CB8A-A348-9092-8A57B15E1EBF}"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Stefano </a:t>
            </a:r>
            <a:r>
              <a:rPr lang="en-GB" dirty="0" err="1"/>
              <a:t>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de-DE"/>
              <a:t>Bild durch Klicken auf Symbol hinzufügen</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05672B6-4689-7C4D-AF95-8CFAB02A841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5914F59-311F-014D-AF0F-C9E3FC46B1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89EFAA-4EFB-5847-BB02-30ED90E7DB7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AED2D4A-434D-2943-BD62-15EA037D26E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0F6D91D-50B1-8945-802F-1E167B5A757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26929C-6D46-894D-9F2F-524DED9EA28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A33ED60-5B96-6341-B039-CEFC0E400D4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70DA14C-8410-4D49-935D-970220BB300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EA3F3E2-155D-F247-8898-6A3E50EB49B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074C80C-5938-5A40-A66B-AB308368DA6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798E7D6-5C5E-694B-A748-74ED6CE6865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DA85589-F939-0A4B-A334-E140DF53B36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989A35D-BF15-B64A-A971-D316D936A5B0}"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2361A57-4205-A84B-BCF8-41E393E5B53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3ED09B0-3E4A-A442-9026-29ADC600194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E85037F-54EB-D542-80F0-D065E952674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23B9FAE-0942-E545-8547-8A8BADC4853C}"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A5137BF-C02F-8845-8EC6-EED0884F11A5}"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536398E-36FE-A147-9DA4-DF95791D409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FEAA8C3-4422-0447-9132-CD057F3927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A4566B-7E96-2E4F-AE6A-1C010C7E722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1215A80-08A1-4442-938D-984D8169F7B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7C86D1A-05E0-054F-9422-6F775C12413B}"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C32529-B0AF-6042-93A8-34AAE59E131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C41E16-F6CA-394B-8556-C9D95F8F685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58873E71-B96D-804F-ABEA-986BC9510F6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B6186F-9FBC-9D45-804B-8B2468A2D46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5632253-1E0C-EF44-AF78-7E89297BD10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B277A3D-FDAC-5D44-BA3A-A587D941FC2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FF6FE13-8B45-E54C-994F-1DD36C08A8C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26A6F39-E9CC-F744-87A1-04720F10B53F}"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8FCD25-564A-3545-A0D9-7F1B95FADC0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BB15596-2541-7F49-ACF0-54176F9F13B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070584-BAAA-1945-9C0E-4226227350F0}"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24EE30A-3EFF-CF46-A863-E46438F06BC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B7C8D37-39CF-7743-8BF1-C3D8708394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C2E684-DE96-6944-8F91-0231315C202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19FB8E-A97D-E34E-9EA9-C874AD42758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B7B015E-A3B4-F44E-A6B0-671801F5CC4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6A828DD-BCAC-CA4C-9C25-FAE87B61A166}"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95E328-1385-E345-9661-08566CCE63DF}"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00E796-BC6F-7D49-ADA9-B2BC3CA5BDE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05277ED-F328-A143-9452-8324729E1653}"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00D280E-F14C-9C40-9863-8C5C9C6D73F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1543B77-3156-9C4D-BB0F-6638D067474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4E5C30-A428-6C40-9CB7-F97BD0F071B9}"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7AA5E4A-D7E1-BE42-B39E-55F7D14E8491}"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6FF7614-6EB4-144C-9DF0-CDB15F2F8EEE}"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28B1C2A-4946-9E4A-B372-6141FA82965C}"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1B9F832-DD38-1C43-AD67-D07C67B865F2}"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D3410E7-ACB0-7343-8E36-294EE5AB019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16A3F29-05DB-9146-89AC-365144529E5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4BC02CF-6199-EF4A-8F4C-F5C16985559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25537B4-D1C2-C84E-826A-B810CD4760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C095A81-F12E-A443-9245-DF465184B3B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EEA5DA0-D783-4E40-A94E-FF50294C0CC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87DC9AD-29E5-8B40-A413-55F6D8D0BAF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A57EBD0-7E9A-B04E-AAF8-9658A102DF2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FA6666E-EEDA-064D-BA3F-8764B2B67954}"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E21BD16-D57D-B14A-8A79-D9D866E8DA5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266DBC2-4ED0-D646-8764-BBD96A8B86A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ACCEBE-F4B5-7F4E-94D6-D870FE34833E}"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14D10-B9BF-9440-A1BF-BC38D334C88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359C960-1EEA-484C-BA4B-6AE7CA7EB6E3}"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3E9DA54-B973-D947-9176-9199F448F30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699439C-696E-FD49-A002-F8115EBBC0D9}"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8D290B1-1E5F-AC4C-A8BB-FBB915421A9A}"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C71717B-84D2-514A-8A44-284FAB23AE3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4088382-EEDE-4648-85E6-C2DEE4C8E1C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D734AA9-F000-4A49-AF96-3394ADB39DE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DE6BC11-4AC4-CC47-9F19-F48EE26A7116}"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2CA3C74-9394-9246-930B-037AD79B6903}"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IFD</a:t>
            </a:r>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8542BE1-3F94-B540-A0E6-BBBA8E9B631C}"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263FBC0-EC09-0F47-B388-FAC05AFB69F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72AA10C-2843-5C4A-B9F8-648B2DE2FC8E}"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1E95D9C-E43F-7641-8F59-B48D099F7627}"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17A13EA-93C5-F346-970C-7F24C262C41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61584B6-50EC-F842-811E-7A4B7FFF672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DBD7995-6E6E-9048-8D05-B799AD645060}"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4F6109C-A8B3-5D4F-93F2-E809A24C1B8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microsoft.com/office/2007/relationships/media" Target="../media/media2.m2v"/><Relationship Id="rId7" Type="http://schemas.openxmlformats.org/officeDocument/2006/relationships/image" Target="../media/image43.png"/><Relationship Id="rId2" Type="http://schemas.openxmlformats.org/officeDocument/2006/relationships/video" Target="../media/media1.m2v"/><Relationship Id="rId1" Type="http://schemas.microsoft.com/office/2007/relationships/media" Target="../media/media1.m2v"/><Relationship Id="rId6" Type="http://schemas.openxmlformats.org/officeDocument/2006/relationships/image" Target="../media/image42.png"/><Relationship Id="rId5" Type="http://schemas.openxmlformats.org/officeDocument/2006/relationships/slideLayout" Target="../slideLayouts/slideLayout5.xml"/><Relationship Id="rId4" Type="http://schemas.openxmlformats.org/officeDocument/2006/relationships/video" Target="../media/media2.m2v"/></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50.emf"/><Relationship Id="rId7" Type="http://schemas.openxmlformats.org/officeDocument/2006/relationships/image" Target="../media/image45.png"/><Relationship Id="rId2" Type="http://schemas.openxmlformats.org/officeDocument/2006/relationships/image" Target="../media/image49.emf"/><Relationship Id="rId1" Type="http://schemas.openxmlformats.org/officeDocument/2006/relationships/slideLayout" Target="../slideLayouts/slideLayout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5.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5.xml"/><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Semester thesis by Stefano </a:t>
            </a:r>
            <a:r>
              <a:rPr lang="en-GB" dirty="0" err="1"/>
              <a:t>Weidmann</a:t>
            </a:r>
            <a:r>
              <a:rPr lang="en-GB" dirty="0"/>
              <a:t>,</a:t>
            </a:r>
          </a:p>
          <a:p>
            <a:r>
              <a:rPr lang="en-GB" dirty="0"/>
              <a:t>supervised by </a:t>
            </a:r>
            <a:r>
              <a:rPr lang="en-GB" dirty="0" err="1"/>
              <a:t>Prof.</a:t>
            </a:r>
            <a:r>
              <a:rPr lang="en-GB" dirty="0"/>
              <a:t> Patrick Jenny, Taha </a:t>
            </a:r>
            <a:r>
              <a:rPr lang="en-GB" dirty="0" err="1"/>
              <a:t>Koltukluoglu</a:t>
            </a:r>
            <a:r>
              <a:rPr lang="en-GB" dirty="0"/>
              <a:t> and </a:t>
            </a:r>
            <a:r>
              <a:rPr lang="en-GB" dirty="0" err="1"/>
              <a:t>Prof.</a:t>
            </a:r>
            <a:r>
              <a:rPr lang="en-GB" dirty="0"/>
              <a:t> Ralf </a:t>
            </a:r>
            <a:r>
              <a:rPr lang="en-GB" dirty="0" err="1"/>
              <a:t>Hiptmair</a:t>
            </a:r>
            <a:endParaRPr lang="en-GB" dirty="0"/>
          </a:p>
          <a:p>
            <a:endParaRPr lang="en-GB" dirty="0"/>
          </a:p>
          <a:p>
            <a:r>
              <a:rPr lang="en-GB" sz="1600" dirty="0"/>
              <a:t>Based on Q. Wang et al. </a:t>
            </a:r>
            <a:r>
              <a:rPr lang="de-CH" sz="1600" dirty="0"/>
              <a:t>«A Monte Carlo </a:t>
            </a:r>
            <a:r>
              <a:rPr lang="de-CH" sz="1600" dirty="0" err="1"/>
              <a:t>method</a:t>
            </a:r>
            <a:r>
              <a:rPr lang="de-CH" sz="1600" dirty="0"/>
              <a:t> </a:t>
            </a:r>
            <a:r>
              <a:rPr lang="de-CH" sz="1600" dirty="0" err="1"/>
              <a:t>for</a:t>
            </a:r>
            <a:r>
              <a:rPr lang="de-CH" sz="1600" dirty="0"/>
              <a:t> </a:t>
            </a:r>
            <a:r>
              <a:rPr lang="de-CH" sz="1600" dirty="0" err="1"/>
              <a:t>solving</a:t>
            </a:r>
            <a:r>
              <a:rPr lang="de-CH" sz="1600" dirty="0"/>
              <a:t> </a:t>
            </a:r>
            <a:r>
              <a:rPr lang="de-CH" sz="1600" dirty="0" err="1"/>
              <a:t>unsteady</a:t>
            </a:r>
            <a:r>
              <a:rPr lang="de-CH" sz="1600" dirty="0"/>
              <a:t> </a:t>
            </a:r>
            <a:r>
              <a:rPr lang="de-CH" sz="1600" dirty="0" err="1"/>
              <a:t>adjoint</a:t>
            </a:r>
            <a:r>
              <a:rPr lang="de-CH" sz="1600" dirty="0"/>
              <a:t> </a:t>
            </a:r>
            <a:r>
              <a:rPr lang="de-CH" sz="1600" dirty="0" err="1"/>
              <a:t>equations</a:t>
            </a:r>
            <a:r>
              <a:rPr lang="de-CH" sz="1600" dirty="0"/>
              <a:t>», J. </a:t>
            </a:r>
            <a:r>
              <a:rPr lang="de-CH" sz="1600" dirty="0" err="1"/>
              <a:t>Comput</a:t>
            </a:r>
            <a:r>
              <a:rPr lang="de-CH" sz="1600" dirty="0"/>
              <a:t>. Phys. </a:t>
            </a:r>
            <a:r>
              <a:rPr lang="de-CH" dirty="0"/>
              <a:t>227 (2008) </a:t>
            </a:r>
            <a:endParaRPr lang="de-CH" sz="1600" dirty="0"/>
          </a:p>
        </p:txBody>
      </p:sp>
      <p:sp>
        <p:nvSpPr>
          <p:cNvPr id="3" name="Datumsplatzhalter 2"/>
          <p:cNvSpPr>
            <a:spLocks noGrp="1"/>
          </p:cNvSpPr>
          <p:nvPr>
            <p:ph type="dt" sz="half" idx="10"/>
          </p:nvPr>
        </p:nvSpPr>
        <p:spPr/>
        <p:txBody>
          <a:bodyPr/>
          <a:lstStyle/>
          <a:p>
            <a:fld id="{EB4D7F53-6752-864E-A6E3-F57335BCBDDD}" type="datetime1">
              <a:rPr lang="de-CH" smtClean="0"/>
              <a:t>28.05.18</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de-CH" dirty="0"/>
              <a:t>Development </a:t>
            </a:r>
            <a:r>
              <a:rPr lang="de-CH" dirty="0" err="1"/>
              <a:t>of</a:t>
            </a:r>
            <a:r>
              <a:rPr lang="de-CH" dirty="0"/>
              <a:t> a Monte Carlo </a:t>
            </a:r>
            <a:r>
              <a:rPr lang="de-CH" dirty="0" err="1"/>
              <a:t>algorithm</a:t>
            </a:r>
            <a:r>
              <a:rPr lang="de-CH" dirty="0"/>
              <a:t> </a:t>
            </a:r>
            <a:r>
              <a:rPr lang="de-CH" dirty="0" err="1"/>
              <a:t>for</a:t>
            </a:r>
            <a:r>
              <a:rPr lang="de-CH" dirty="0"/>
              <a:t> optimal </a:t>
            </a:r>
            <a:r>
              <a:rPr lang="de-CH" dirty="0" err="1"/>
              <a:t>control</a:t>
            </a:r>
            <a:r>
              <a:rPr lang="de-CH" dirty="0"/>
              <a:t> </a:t>
            </a:r>
            <a:r>
              <a:rPr lang="de-CH" dirty="0" err="1"/>
              <a:t>problems</a:t>
            </a:r>
            <a:r>
              <a:rPr lang="de-CH" dirty="0"/>
              <a:t> </a:t>
            </a:r>
          </a:p>
        </p:txBody>
      </p:sp>
      <p:sp>
        <p:nvSpPr>
          <p:cNvPr id="4" name="Fußzeilenplatzhalter 3"/>
          <p:cNvSpPr>
            <a:spLocks noGrp="1"/>
          </p:cNvSpPr>
          <p:nvPr>
            <p:ph type="ftr" sz="quarter" idx="13"/>
          </p:nvPr>
        </p:nvSpPr>
        <p:spPr/>
        <p:txBody>
          <a:bodyPr/>
          <a:lstStyle/>
          <a:p>
            <a:r>
              <a:rPr lang="en-GB"/>
              <a:t>Stefano Weidmann</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advTm="307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31975708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8" name="Grafik 7">
            <a:extLst>
              <a:ext uri="{FF2B5EF4-FFF2-40B4-BE49-F238E27FC236}">
                <a16:creationId xmlns:a16="http://schemas.microsoft.com/office/drawing/2014/main" id="{2A525B96-68C9-B948-8875-020E75D8764B}"/>
              </a:ext>
            </a:extLst>
          </p:cNvPr>
          <p:cNvPicPr>
            <a:picLocks noChangeAspect="1"/>
          </p:cNvPicPr>
          <p:nvPr/>
        </p:nvPicPr>
        <p:blipFill>
          <a:blip r:embed="rId2"/>
          <a:stretch>
            <a:fillRect/>
          </a:stretch>
        </p:blipFill>
        <p:spPr>
          <a:xfrm>
            <a:off x="2572147" y="1340768"/>
            <a:ext cx="7041356" cy="1623476"/>
          </a:xfrm>
          <a:prstGeom prst="rect">
            <a:avLst/>
          </a:prstGeom>
        </p:spPr>
      </p:pic>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6" y="3203968"/>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spTree>
    <p:extLst>
      <p:ext uri="{BB962C8B-B14F-4D97-AF65-F5344CB8AC3E}">
        <p14:creationId xmlns:p14="http://schemas.microsoft.com/office/powerpoint/2010/main" val="2920001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726" y="1268760"/>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2" name="Grafik 1">
            <a:extLst>
              <a:ext uri="{FF2B5EF4-FFF2-40B4-BE49-F238E27FC236}">
                <a16:creationId xmlns:a16="http://schemas.microsoft.com/office/drawing/2014/main" id="{D120210C-F698-5446-BF8D-EAB8A361A047}"/>
              </a:ext>
            </a:extLst>
          </p:cNvPr>
          <p:cNvPicPr>
            <a:picLocks noChangeAspect="1"/>
          </p:cNvPicPr>
          <p:nvPr/>
        </p:nvPicPr>
        <p:blipFill>
          <a:blip r:embed="rId3"/>
          <a:stretch>
            <a:fillRect/>
          </a:stretch>
        </p:blipFill>
        <p:spPr>
          <a:xfrm>
            <a:off x="1277467" y="4981378"/>
            <a:ext cx="10058400" cy="431800"/>
          </a:xfrm>
          <a:prstGeom prst="rect">
            <a:avLst/>
          </a:prstGeom>
        </p:spPr>
      </p:pic>
    </p:spTree>
    <p:extLst>
      <p:ext uri="{BB962C8B-B14F-4D97-AF65-F5344CB8AC3E}">
        <p14:creationId xmlns:p14="http://schemas.microsoft.com/office/powerpoint/2010/main" val="3327732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3"/>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69C087EF-6A32-F74C-B1C8-229C16A8D25E}"/>
              </a:ext>
            </a:extLst>
          </p:cNvPr>
          <p:cNvPicPr>
            <a:picLocks noChangeAspect="1"/>
          </p:cNvPicPr>
          <p:nvPr/>
        </p:nvPicPr>
        <p:blipFill>
          <a:blip r:embed="rId4"/>
          <a:stretch>
            <a:fillRect/>
          </a:stretch>
        </p:blipFill>
        <p:spPr>
          <a:xfrm>
            <a:off x="7962523" y="2387802"/>
            <a:ext cx="3276600" cy="1104900"/>
          </a:xfrm>
          <a:prstGeom prst="rect">
            <a:avLst/>
          </a:prstGeom>
        </p:spPr>
      </p:pic>
    </p:spTree>
    <p:extLst>
      <p:ext uri="{BB962C8B-B14F-4D97-AF65-F5344CB8AC3E}">
        <p14:creationId xmlns:p14="http://schemas.microsoft.com/office/powerpoint/2010/main" val="29911809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2"/>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E2D307B5-FB82-7E4B-8462-547631CF936B}"/>
              </a:ext>
            </a:extLst>
          </p:cNvPr>
          <p:cNvPicPr>
            <a:picLocks noChangeAspect="1"/>
          </p:cNvPicPr>
          <p:nvPr/>
        </p:nvPicPr>
        <p:blipFill>
          <a:blip r:embed="rId4"/>
          <a:stretch>
            <a:fillRect/>
          </a:stretch>
        </p:blipFill>
        <p:spPr>
          <a:xfrm>
            <a:off x="6891693" y="1977608"/>
            <a:ext cx="4749800" cy="1104900"/>
          </a:xfrm>
          <a:prstGeom prst="rect">
            <a:avLst/>
          </a:prstGeom>
        </p:spPr>
      </p:pic>
    </p:spTree>
    <p:extLst>
      <p:ext uri="{BB962C8B-B14F-4D97-AF65-F5344CB8AC3E}">
        <p14:creationId xmlns:p14="http://schemas.microsoft.com/office/powerpoint/2010/main" val="36791126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Monte Carlo</a:t>
            </a:r>
          </a:p>
        </p:txBody>
      </p:sp>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9543" y="2694266"/>
            <a:ext cx="3113721" cy="3337461"/>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pic>
        <p:nvPicPr>
          <p:cNvPr id="13" name="Grafik 12">
            <a:extLst>
              <a:ext uri="{FF2B5EF4-FFF2-40B4-BE49-F238E27FC236}">
                <a16:creationId xmlns:a16="http://schemas.microsoft.com/office/drawing/2014/main" id="{50D8EB2D-C184-ED4C-9C72-B8AEF7B4436F}"/>
              </a:ext>
            </a:extLst>
          </p:cNvPr>
          <p:cNvPicPr>
            <a:picLocks noChangeAspect="1"/>
          </p:cNvPicPr>
          <p:nvPr/>
        </p:nvPicPr>
        <p:blipFill>
          <a:blip r:embed="rId4"/>
          <a:stretch>
            <a:fillRect/>
          </a:stretch>
        </p:blipFill>
        <p:spPr>
          <a:xfrm>
            <a:off x="547359" y="1287910"/>
            <a:ext cx="11409589" cy="1326960"/>
          </a:xfrm>
          <a:prstGeom prst="rect">
            <a:avLst/>
          </a:prstGeom>
        </p:spPr>
      </p:pic>
    </p:spTree>
    <p:extLst>
      <p:ext uri="{BB962C8B-B14F-4D97-AF65-F5344CB8AC3E}">
        <p14:creationId xmlns:p14="http://schemas.microsoft.com/office/powerpoint/2010/main" val="735839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AA01591-415C-D241-9F8C-7B8C71232B20}"/>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41CC962-D70E-344F-91A5-CB992F9F9F7E}"/>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0458006-354C-5945-BD15-3C7E50B5D6B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el 5">
            <a:extLst>
              <a:ext uri="{FF2B5EF4-FFF2-40B4-BE49-F238E27FC236}">
                <a16:creationId xmlns:a16="http://schemas.microsoft.com/office/drawing/2014/main" id="{D2AC6E09-6C23-614C-849B-B7F6F6F928F0}"/>
              </a:ext>
            </a:extLst>
          </p:cNvPr>
          <p:cNvSpPr>
            <a:spLocks noGrp="1"/>
          </p:cNvSpPr>
          <p:nvPr>
            <p:ph type="title"/>
          </p:nvPr>
        </p:nvSpPr>
        <p:spPr>
          <a:xfrm>
            <a:off x="323850" y="642944"/>
            <a:ext cx="11537950" cy="972000"/>
          </a:xfrm>
        </p:spPr>
        <p:txBody>
          <a:bodyPr/>
          <a:lstStyle/>
          <a:p>
            <a:r>
              <a:rPr lang="en-US" dirty="0"/>
              <a:t>Monte Carlo</a:t>
            </a:r>
          </a:p>
        </p:txBody>
      </p:sp>
      <p:pic>
        <p:nvPicPr>
          <p:cNvPr id="8" name="Grafik 7">
            <a:extLst>
              <a:ext uri="{FF2B5EF4-FFF2-40B4-BE49-F238E27FC236}">
                <a16:creationId xmlns:a16="http://schemas.microsoft.com/office/drawing/2014/main" id="{583FBCAE-A05A-EA42-B617-142E7611A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51" y="1446842"/>
            <a:ext cx="7886100" cy="3168026"/>
          </a:xfrm>
          <a:prstGeom prst="rect">
            <a:avLst/>
          </a:prstGeom>
        </p:spPr>
      </p:pic>
      <p:sp>
        <p:nvSpPr>
          <p:cNvPr id="10" name="Textfeld 9">
            <a:extLst>
              <a:ext uri="{FF2B5EF4-FFF2-40B4-BE49-F238E27FC236}">
                <a16:creationId xmlns:a16="http://schemas.microsoft.com/office/drawing/2014/main" id="{88535001-97A9-484E-9276-60E6FD7A82AB}"/>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Formulas from the main paper (see title slide)</a:t>
            </a:r>
          </a:p>
        </p:txBody>
      </p:sp>
      <p:sp>
        <p:nvSpPr>
          <p:cNvPr id="2" name="Textfeld 1">
            <a:extLst>
              <a:ext uri="{FF2B5EF4-FFF2-40B4-BE49-F238E27FC236}">
                <a16:creationId xmlns:a16="http://schemas.microsoft.com/office/drawing/2014/main" id="{870A9073-77C4-3F44-A6C1-9D1E7A10D21C}"/>
              </a:ext>
            </a:extLst>
          </p:cNvPr>
          <p:cNvSpPr txBox="1"/>
          <p:nvPr/>
        </p:nvSpPr>
        <p:spPr>
          <a:xfrm>
            <a:off x="3062971" y="4804461"/>
            <a:ext cx="7999199" cy="769441"/>
          </a:xfrm>
          <a:prstGeom prst="rect">
            <a:avLst/>
          </a:prstGeom>
          <a:noFill/>
        </p:spPr>
        <p:txBody>
          <a:bodyPr wrap="square" rtlCol="0">
            <a:spAutoFit/>
          </a:bodyPr>
          <a:lstStyle/>
          <a:p>
            <a:r>
              <a:rPr lang="en-US" sz="4400" dirty="0">
                <a:solidFill>
                  <a:srgbClr val="A8322D"/>
                </a:solidFill>
              </a:rPr>
              <a:t>Random walk over indices of A</a:t>
            </a:r>
          </a:p>
        </p:txBody>
      </p:sp>
    </p:spTree>
    <p:extLst>
      <p:ext uri="{BB962C8B-B14F-4D97-AF65-F5344CB8AC3E}">
        <p14:creationId xmlns:p14="http://schemas.microsoft.com/office/powerpoint/2010/main" val="343987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7" name="Grafik 6">
            <a:extLst>
              <a:ext uri="{FF2B5EF4-FFF2-40B4-BE49-F238E27FC236}">
                <a16:creationId xmlns:a16="http://schemas.microsoft.com/office/drawing/2014/main" id="{1785B09B-9109-D547-8955-312FD8F31B49}"/>
              </a:ext>
            </a:extLst>
          </p:cNvPr>
          <p:cNvPicPr>
            <a:picLocks noChangeAspect="1"/>
          </p:cNvPicPr>
          <p:nvPr/>
        </p:nvPicPr>
        <p:blipFill>
          <a:blip r:embed="rId2"/>
          <a:stretch>
            <a:fillRect/>
          </a:stretch>
        </p:blipFill>
        <p:spPr>
          <a:xfrm>
            <a:off x="837034" y="1772816"/>
            <a:ext cx="8710645" cy="3456384"/>
          </a:xfrm>
          <a:prstGeom prst="rect">
            <a:avLst/>
          </a:prstGeom>
        </p:spPr>
      </p:pic>
    </p:spTree>
    <p:extLst>
      <p:ext uri="{BB962C8B-B14F-4D97-AF65-F5344CB8AC3E}">
        <p14:creationId xmlns:p14="http://schemas.microsoft.com/office/powerpoint/2010/main" val="27045645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8" name="Grafik 7">
            <a:extLst>
              <a:ext uri="{FF2B5EF4-FFF2-40B4-BE49-F238E27FC236}">
                <a16:creationId xmlns:a16="http://schemas.microsoft.com/office/drawing/2014/main" id="{89952F26-C85F-4544-AF1E-1077B4D45921}"/>
              </a:ext>
            </a:extLst>
          </p:cNvPr>
          <p:cNvPicPr>
            <a:picLocks noChangeAspect="1"/>
          </p:cNvPicPr>
          <p:nvPr/>
        </p:nvPicPr>
        <p:blipFill>
          <a:blip r:embed="rId2"/>
          <a:stretch>
            <a:fillRect/>
          </a:stretch>
        </p:blipFill>
        <p:spPr>
          <a:xfrm>
            <a:off x="323850" y="1340768"/>
            <a:ext cx="6644361" cy="1949610"/>
          </a:xfrm>
          <a:prstGeom prst="rect">
            <a:avLst/>
          </a:prstGeom>
        </p:spPr>
      </p:pic>
      <p:pic>
        <p:nvPicPr>
          <p:cNvPr id="10" name="Grafik 9">
            <a:extLst>
              <a:ext uri="{FF2B5EF4-FFF2-40B4-BE49-F238E27FC236}">
                <a16:creationId xmlns:a16="http://schemas.microsoft.com/office/drawing/2014/main" id="{E6864FAB-8913-FE48-8056-AEF62805D806}"/>
              </a:ext>
            </a:extLst>
          </p:cNvPr>
          <p:cNvPicPr>
            <a:picLocks noChangeAspect="1"/>
          </p:cNvPicPr>
          <p:nvPr/>
        </p:nvPicPr>
        <p:blipFill>
          <a:blip r:embed="rId3"/>
          <a:stretch>
            <a:fillRect/>
          </a:stretch>
        </p:blipFill>
        <p:spPr>
          <a:xfrm>
            <a:off x="1845147" y="3453483"/>
            <a:ext cx="5773936" cy="2855243"/>
          </a:xfrm>
          <a:prstGeom prst="rect">
            <a:avLst/>
          </a:prstGeom>
        </p:spPr>
      </p:pic>
    </p:spTree>
    <p:extLst>
      <p:ext uri="{BB962C8B-B14F-4D97-AF65-F5344CB8AC3E}">
        <p14:creationId xmlns:p14="http://schemas.microsoft.com/office/powerpoint/2010/main" val="7171265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0CE6DE75-F78E-774F-A7C0-C64873C532B1}"/>
              </a:ext>
            </a:extLst>
          </p:cNvPr>
          <p:cNvPicPr>
            <a:picLocks noChangeAspect="1"/>
          </p:cNvPicPr>
          <p:nvPr/>
        </p:nvPicPr>
        <p:blipFill>
          <a:blip r:embed="rId2"/>
          <a:stretch>
            <a:fillRect/>
          </a:stretch>
        </p:blipFill>
        <p:spPr>
          <a:xfrm>
            <a:off x="404987" y="1268760"/>
            <a:ext cx="7531100" cy="2209800"/>
          </a:xfrm>
          <a:prstGeom prst="rect">
            <a:avLst/>
          </a:prstGeom>
        </p:spPr>
      </p:pic>
      <p:pic>
        <p:nvPicPr>
          <p:cNvPr id="10" name="Grafik 9">
            <a:extLst>
              <a:ext uri="{FF2B5EF4-FFF2-40B4-BE49-F238E27FC236}">
                <a16:creationId xmlns:a16="http://schemas.microsoft.com/office/drawing/2014/main" id="{277884F3-1DD8-A548-AE09-31513EA7FECD}"/>
              </a:ext>
            </a:extLst>
          </p:cNvPr>
          <p:cNvPicPr>
            <a:picLocks noChangeAspect="1"/>
          </p:cNvPicPr>
          <p:nvPr/>
        </p:nvPicPr>
        <p:blipFill>
          <a:blip r:embed="rId3"/>
          <a:stretch>
            <a:fillRect/>
          </a:stretch>
        </p:blipFill>
        <p:spPr>
          <a:xfrm>
            <a:off x="188963" y="3501278"/>
            <a:ext cx="11672837" cy="3114226"/>
          </a:xfrm>
          <a:prstGeom prst="rect">
            <a:avLst/>
          </a:prstGeom>
        </p:spPr>
      </p:pic>
    </p:spTree>
    <p:extLst>
      <p:ext uri="{BB962C8B-B14F-4D97-AF65-F5344CB8AC3E}">
        <p14:creationId xmlns:p14="http://schemas.microsoft.com/office/powerpoint/2010/main" val="4011974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CD375AD-1994-804A-BFC6-C67E1271976D}"/>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50A856-CFEB-0C4C-99BA-A08971EDA86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987ADFA-6317-3C4E-8600-AD1708E60912}"/>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el 5">
            <a:extLst>
              <a:ext uri="{FF2B5EF4-FFF2-40B4-BE49-F238E27FC236}">
                <a16:creationId xmlns:a16="http://schemas.microsoft.com/office/drawing/2014/main" id="{32F90AB8-4CAE-9D4A-AE9A-C4814CF94581}"/>
              </a:ext>
            </a:extLst>
          </p:cNvPr>
          <p:cNvSpPr>
            <a:spLocks noGrp="1"/>
          </p:cNvSpPr>
          <p:nvPr>
            <p:ph type="title"/>
          </p:nvPr>
        </p:nvSpPr>
        <p:spPr/>
        <p:txBody>
          <a:bodyPr/>
          <a:lstStyle/>
          <a:p>
            <a:r>
              <a:rPr lang="en-US" dirty="0"/>
              <a:t>What?</a:t>
            </a:r>
          </a:p>
        </p:txBody>
      </p:sp>
      <p:pic>
        <p:nvPicPr>
          <p:cNvPr id="14" name="Grafik 13">
            <a:extLst>
              <a:ext uri="{FF2B5EF4-FFF2-40B4-BE49-F238E27FC236}">
                <a16:creationId xmlns:a16="http://schemas.microsoft.com/office/drawing/2014/main" id="{32B1919E-005F-C548-8B6F-8CD5BFA3B9B2}"/>
              </a:ext>
            </a:extLst>
          </p:cNvPr>
          <p:cNvPicPr>
            <a:picLocks noChangeAspect="1"/>
          </p:cNvPicPr>
          <p:nvPr/>
        </p:nvPicPr>
        <p:blipFill>
          <a:blip r:embed="rId2"/>
          <a:stretch>
            <a:fillRect/>
          </a:stretch>
        </p:blipFill>
        <p:spPr>
          <a:xfrm>
            <a:off x="3271268" y="1340768"/>
            <a:ext cx="5127578" cy="2714600"/>
          </a:xfrm>
          <a:prstGeom prst="rect">
            <a:avLst/>
          </a:prstGeom>
        </p:spPr>
      </p:pic>
      <p:pic>
        <p:nvPicPr>
          <p:cNvPr id="15" name="Grafik 14">
            <a:extLst>
              <a:ext uri="{FF2B5EF4-FFF2-40B4-BE49-F238E27FC236}">
                <a16:creationId xmlns:a16="http://schemas.microsoft.com/office/drawing/2014/main" id="{B5B71870-E8B4-1B48-8598-03E3AD883A1B}"/>
              </a:ext>
            </a:extLst>
          </p:cNvPr>
          <p:cNvPicPr>
            <a:picLocks noChangeAspect="1"/>
          </p:cNvPicPr>
          <p:nvPr/>
        </p:nvPicPr>
        <p:blipFill>
          <a:blip r:embed="rId3"/>
          <a:stretch>
            <a:fillRect/>
          </a:stretch>
        </p:blipFill>
        <p:spPr>
          <a:xfrm>
            <a:off x="3428212" y="4775422"/>
            <a:ext cx="5332401" cy="601107"/>
          </a:xfrm>
          <a:prstGeom prst="rect">
            <a:avLst/>
          </a:prstGeom>
        </p:spPr>
      </p:pic>
    </p:spTree>
    <p:extLst>
      <p:ext uri="{BB962C8B-B14F-4D97-AF65-F5344CB8AC3E}">
        <p14:creationId xmlns:p14="http://schemas.microsoft.com/office/powerpoint/2010/main" val="4048177462"/>
      </p:ext>
    </p:extLst>
  </p:cSld>
  <p:clrMapOvr>
    <a:masterClrMapping/>
  </p:clrMapOvr>
  <p:transition advTm="11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11" name="Grafik 10">
            <a:extLst>
              <a:ext uri="{FF2B5EF4-FFF2-40B4-BE49-F238E27FC236}">
                <a16:creationId xmlns:a16="http://schemas.microsoft.com/office/drawing/2014/main" id="{9BDE2415-39A6-0646-9301-A9567100B30E}"/>
              </a:ext>
            </a:extLst>
          </p:cNvPr>
          <p:cNvPicPr>
            <a:picLocks noChangeAspect="1"/>
          </p:cNvPicPr>
          <p:nvPr/>
        </p:nvPicPr>
        <p:blipFill>
          <a:blip r:embed="rId2"/>
          <a:stretch>
            <a:fillRect/>
          </a:stretch>
        </p:blipFill>
        <p:spPr>
          <a:xfrm>
            <a:off x="1911734" y="1412776"/>
            <a:ext cx="7531100" cy="2209800"/>
          </a:xfrm>
          <a:prstGeom prst="rect">
            <a:avLst/>
          </a:prstGeom>
        </p:spPr>
      </p:pic>
      <p:pic>
        <p:nvPicPr>
          <p:cNvPr id="2" name="Grafik 1">
            <a:extLst>
              <a:ext uri="{FF2B5EF4-FFF2-40B4-BE49-F238E27FC236}">
                <a16:creationId xmlns:a16="http://schemas.microsoft.com/office/drawing/2014/main" id="{FD192708-C5D5-BE40-A02F-FA2F1764C540}"/>
              </a:ext>
            </a:extLst>
          </p:cNvPr>
          <p:cNvPicPr>
            <a:picLocks noChangeAspect="1"/>
          </p:cNvPicPr>
          <p:nvPr/>
        </p:nvPicPr>
        <p:blipFill>
          <a:blip r:embed="rId3"/>
          <a:stretch>
            <a:fillRect/>
          </a:stretch>
        </p:blipFill>
        <p:spPr>
          <a:xfrm>
            <a:off x="2187463" y="3669112"/>
            <a:ext cx="6979642" cy="2869502"/>
          </a:xfrm>
          <a:prstGeom prst="rect">
            <a:avLst/>
          </a:prstGeom>
        </p:spPr>
      </p:pic>
    </p:spTree>
    <p:extLst>
      <p:ext uri="{BB962C8B-B14F-4D97-AF65-F5344CB8AC3E}">
        <p14:creationId xmlns:p14="http://schemas.microsoft.com/office/powerpoint/2010/main" val="27202336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B4D744-431B-654C-BE60-AFCFF0E3144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BC11469-8055-7647-BA9D-89646D874656}"/>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57D7067-2E09-E64C-A7FD-FF316CCF79F8}"/>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el 5">
            <a:extLst>
              <a:ext uri="{FF2B5EF4-FFF2-40B4-BE49-F238E27FC236}">
                <a16:creationId xmlns:a16="http://schemas.microsoft.com/office/drawing/2014/main" id="{11599308-8FDF-6A4B-9E53-83F1405F12B0}"/>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9F736E69-6DC1-344E-A99E-2B5E0F35EBDE}"/>
              </a:ext>
            </a:extLst>
          </p:cNvPr>
          <p:cNvPicPr>
            <a:picLocks noChangeAspect="1"/>
          </p:cNvPicPr>
          <p:nvPr/>
        </p:nvPicPr>
        <p:blipFill>
          <a:blip r:embed="rId2"/>
          <a:stretch>
            <a:fillRect/>
          </a:stretch>
        </p:blipFill>
        <p:spPr>
          <a:xfrm>
            <a:off x="1773139" y="1412776"/>
            <a:ext cx="7937500" cy="4254500"/>
          </a:xfrm>
          <a:prstGeom prst="rect">
            <a:avLst/>
          </a:prstGeom>
        </p:spPr>
      </p:pic>
      <p:pic>
        <p:nvPicPr>
          <p:cNvPr id="10" name="Grafik 9">
            <a:extLst>
              <a:ext uri="{FF2B5EF4-FFF2-40B4-BE49-F238E27FC236}">
                <a16:creationId xmlns:a16="http://schemas.microsoft.com/office/drawing/2014/main" id="{978C75AD-8E02-9B4E-8734-7F53707D25A9}"/>
              </a:ext>
            </a:extLst>
          </p:cNvPr>
          <p:cNvPicPr>
            <a:picLocks noChangeAspect="1"/>
          </p:cNvPicPr>
          <p:nvPr/>
        </p:nvPicPr>
        <p:blipFill>
          <a:blip r:embed="rId3"/>
          <a:stretch>
            <a:fillRect/>
          </a:stretch>
        </p:blipFill>
        <p:spPr>
          <a:xfrm>
            <a:off x="559545" y="1988840"/>
            <a:ext cx="977900" cy="342900"/>
          </a:xfrm>
          <a:prstGeom prst="rect">
            <a:avLst/>
          </a:prstGeom>
        </p:spPr>
      </p:pic>
      <p:pic>
        <p:nvPicPr>
          <p:cNvPr id="11" name="Grafik 10">
            <a:extLst>
              <a:ext uri="{FF2B5EF4-FFF2-40B4-BE49-F238E27FC236}">
                <a16:creationId xmlns:a16="http://schemas.microsoft.com/office/drawing/2014/main" id="{2988A066-13CA-1342-AF92-CCE27192137C}"/>
              </a:ext>
            </a:extLst>
          </p:cNvPr>
          <p:cNvPicPr>
            <a:picLocks noChangeAspect="1"/>
          </p:cNvPicPr>
          <p:nvPr/>
        </p:nvPicPr>
        <p:blipFill>
          <a:blip r:embed="rId4"/>
          <a:stretch>
            <a:fillRect/>
          </a:stretch>
        </p:blipFill>
        <p:spPr>
          <a:xfrm>
            <a:off x="407061" y="3772920"/>
            <a:ext cx="1295400" cy="355600"/>
          </a:xfrm>
          <a:prstGeom prst="rect">
            <a:avLst/>
          </a:prstGeom>
        </p:spPr>
      </p:pic>
      <p:cxnSp>
        <p:nvCxnSpPr>
          <p:cNvPr id="13" name="Gerade Verbindung mit Pfeil 12">
            <a:extLst>
              <a:ext uri="{FF2B5EF4-FFF2-40B4-BE49-F238E27FC236}">
                <a16:creationId xmlns:a16="http://schemas.microsoft.com/office/drawing/2014/main" id="{55FBAC17-D067-D741-96EF-8CEBD92C4330}"/>
              </a:ext>
            </a:extLst>
          </p:cNvPr>
          <p:cNvCxnSpPr/>
          <p:nvPr/>
        </p:nvCxnSpPr>
        <p:spPr>
          <a:xfrm>
            <a:off x="1016634" y="2564904"/>
            <a:ext cx="0" cy="1080120"/>
          </a:xfrm>
          <a:prstGeom prst="straightConnector1">
            <a:avLst/>
          </a:prstGeom>
          <a:ln w="3810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7427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A0714CF-4989-2045-95EB-A9F7CBC3706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FE8BEA-0FAC-3B4C-B736-E4C124279AC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CAE4E05-0322-F648-9510-B611C5DAA8C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el 5">
            <a:extLst>
              <a:ext uri="{FF2B5EF4-FFF2-40B4-BE49-F238E27FC236}">
                <a16:creationId xmlns:a16="http://schemas.microsoft.com/office/drawing/2014/main" id="{CCFE0345-7E31-2346-87AE-96399679CCD4}"/>
              </a:ext>
            </a:extLst>
          </p:cNvPr>
          <p:cNvSpPr>
            <a:spLocks noGrp="1"/>
          </p:cNvSpPr>
          <p:nvPr>
            <p:ph type="title"/>
          </p:nvPr>
        </p:nvSpPr>
        <p:spPr/>
        <p:txBody>
          <a:bodyPr/>
          <a:lstStyle/>
          <a:p>
            <a:r>
              <a:rPr lang="en-US" dirty="0"/>
              <a:t>Monte Carlo</a:t>
            </a:r>
          </a:p>
        </p:txBody>
      </p:sp>
      <p:pic>
        <p:nvPicPr>
          <p:cNvPr id="12" name="Grafik 11">
            <a:extLst>
              <a:ext uri="{FF2B5EF4-FFF2-40B4-BE49-F238E27FC236}">
                <a16:creationId xmlns:a16="http://schemas.microsoft.com/office/drawing/2014/main" id="{45780D48-BF66-B348-BC5E-D57A7A58839C}"/>
              </a:ext>
            </a:extLst>
          </p:cNvPr>
          <p:cNvPicPr>
            <a:picLocks noChangeAspect="1"/>
          </p:cNvPicPr>
          <p:nvPr/>
        </p:nvPicPr>
        <p:blipFill>
          <a:blip r:embed="rId2"/>
          <a:stretch>
            <a:fillRect/>
          </a:stretch>
        </p:blipFill>
        <p:spPr>
          <a:xfrm>
            <a:off x="2261534" y="3716221"/>
            <a:ext cx="8479622" cy="2590139"/>
          </a:xfrm>
          <a:prstGeom prst="rect">
            <a:avLst/>
          </a:prstGeom>
        </p:spPr>
      </p:pic>
      <p:pic>
        <p:nvPicPr>
          <p:cNvPr id="13" name="Grafik 12">
            <a:extLst>
              <a:ext uri="{FF2B5EF4-FFF2-40B4-BE49-F238E27FC236}">
                <a16:creationId xmlns:a16="http://schemas.microsoft.com/office/drawing/2014/main" id="{BBC700B8-BFBF-674B-AE2E-779783DE08F9}"/>
              </a:ext>
            </a:extLst>
          </p:cNvPr>
          <p:cNvPicPr>
            <a:picLocks noChangeAspect="1"/>
          </p:cNvPicPr>
          <p:nvPr/>
        </p:nvPicPr>
        <p:blipFill>
          <a:blip r:embed="rId3"/>
          <a:stretch>
            <a:fillRect/>
          </a:stretch>
        </p:blipFill>
        <p:spPr>
          <a:xfrm>
            <a:off x="2327275" y="1268760"/>
            <a:ext cx="7531100" cy="2209800"/>
          </a:xfrm>
          <a:prstGeom prst="rect">
            <a:avLst/>
          </a:prstGeom>
        </p:spPr>
      </p:pic>
    </p:spTree>
    <p:extLst>
      <p:ext uri="{BB962C8B-B14F-4D97-AF65-F5344CB8AC3E}">
        <p14:creationId xmlns:p14="http://schemas.microsoft.com/office/powerpoint/2010/main" val="1620502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EAFBEC40-6515-6146-B83F-F5AD62E19B27}"/>
              </a:ext>
            </a:extLst>
          </p:cNvPr>
          <p:cNvPicPr>
            <a:picLocks noGrp="1" noChangeAspect="1"/>
          </p:cNvPicPr>
          <p:nvPr>
            <p:ph idx="1"/>
          </p:nvPr>
        </p:nvPicPr>
        <p:blipFill>
          <a:blip r:embed="rId2"/>
          <a:stretch>
            <a:fillRect/>
          </a:stretch>
        </p:blipFill>
        <p:spPr>
          <a:xfrm>
            <a:off x="2136723" y="2348880"/>
            <a:ext cx="7912204" cy="1440160"/>
          </a:xfrm>
          <a:prstGeom prst="rect">
            <a:avLst/>
          </a:prstGeom>
        </p:spPr>
      </p:pic>
      <p:sp>
        <p:nvSpPr>
          <p:cNvPr id="3" name="Datumsplatzhalter 2">
            <a:extLst>
              <a:ext uri="{FF2B5EF4-FFF2-40B4-BE49-F238E27FC236}">
                <a16:creationId xmlns:a16="http://schemas.microsoft.com/office/drawing/2014/main" id="{BE2B44F9-DB6F-8E43-B936-593D13E8F36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95A024B-869B-2F49-80E4-612DE561F62D}"/>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55E0727-427D-174A-9CCC-35B0B0061B64}"/>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el 5">
            <a:extLst>
              <a:ext uri="{FF2B5EF4-FFF2-40B4-BE49-F238E27FC236}">
                <a16:creationId xmlns:a16="http://schemas.microsoft.com/office/drawing/2014/main" id="{EDBCB5B9-4F74-3E4B-8281-49721E421DFF}"/>
              </a:ext>
            </a:extLst>
          </p:cNvPr>
          <p:cNvSpPr>
            <a:spLocks noGrp="1"/>
          </p:cNvSpPr>
          <p:nvPr>
            <p:ph type="title"/>
          </p:nvPr>
        </p:nvSpPr>
        <p:spPr/>
        <p:txBody>
          <a:bodyPr/>
          <a:lstStyle/>
          <a:p>
            <a:r>
              <a:rPr lang="en-US" dirty="0"/>
              <a:t>Monte Carlo</a:t>
            </a:r>
          </a:p>
        </p:txBody>
      </p:sp>
    </p:spTree>
    <p:extLst>
      <p:ext uri="{BB962C8B-B14F-4D97-AF65-F5344CB8AC3E}">
        <p14:creationId xmlns:p14="http://schemas.microsoft.com/office/powerpoint/2010/main" val="369900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4DAB1F-A8BA-0840-9D97-C79663AC5B0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6BCBCC7-4CCB-8245-AC39-5BC0DA4A45E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E4BAB03-901D-B042-8129-D7A14AA7D075}"/>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el 5">
            <a:extLst>
              <a:ext uri="{FF2B5EF4-FFF2-40B4-BE49-F238E27FC236}">
                <a16:creationId xmlns:a16="http://schemas.microsoft.com/office/drawing/2014/main" id="{0E1CC0FA-D11D-8744-9F1B-ED04C79F62A8}"/>
              </a:ext>
            </a:extLst>
          </p:cNvPr>
          <p:cNvSpPr>
            <a:spLocks noGrp="1"/>
          </p:cNvSpPr>
          <p:nvPr>
            <p:ph type="title"/>
          </p:nvPr>
        </p:nvSpPr>
        <p:spPr/>
        <p:txBody>
          <a:bodyPr/>
          <a:lstStyle/>
          <a:p>
            <a:r>
              <a:rPr lang="en-US" dirty="0"/>
              <a:t>Test drive</a:t>
            </a:r>
          </a:p>
        </p:txBody>
      </p:sp>
      <p:pic>
        <p:nvPicPr>
          <p:cNvPr id="7" name="Grafik 6">
            <a:extLst>
              <a:ext uri="{FF2B5EF4-FFF2-40B4-BE49-F238E27FC236}">
                <a16:creationId xmlns:a16="http://schemas.microsoft.com/office/drawing/2014/main" id="{3FD6784B-97FD-1944-89AA-C050F6902CB8}"/>
              </a:ext>
            </a:extLst>
          </p:cNvPr>
          <p:cNvPicPr>
            <a:picLocks noChangeAspect="1"/>
          </p:cNvPicPr>
          <p:nvPr/>
        </p:nvPicPr>
        <p:blipFill>
          <a:blip r:embed="rId2"/>
          <a:stretch>
            <a:fillRect/>
          </a:stretch>
        </p:blipFill>
        <p:spPr>
          <a:xfrm>
            <a:off x="765027" y="1340768"/>
            <a:ext cx="5127578" cy="2714600"/>
          </a:xfrm>
          <a:prstGeom prst="rect">
            <a:avLst/>
          </a:prstGeom>
        </p:spPr>
      </p:pic>
      <p:pic>
        <p:nvPicPr>
          <p:cNvPr id="8" name="Grafik 7">
            <a:extLst>
              <a:ext uri="{FF2B5EF4-FFF2-40B4-BE49-F238E27FC236}">
                <a16:creationId xmlns:a16="http://schemas.microsoft.com/office/drawing/2014/main" id="{6007C033-5A31-884F-B6DD-E4E245701563}"/>
              </a:ext>
            </a:extLst>
          </p:cNvPr>
          <p:cNvPicPr>
            <a:picLocks noChangeAspect="1"/>
          </p:cNvPicPr>
          <p:nvPr/>
        </p:nvPicPr>
        <p:blipFill>
          <a:blip r:embed="rId3"/>
          <a:stretch>
            <a:fillRect/>
          </a:stretch>
        </p:blipFill>
        <p:spPr>
          <a:xfrm>
            <a:off x="921971" y="4775422"/>
            <a:ext cx="5332401" cy="601107"/>
          </a:xfrm>
          <a:prstGeom prst="rect">
            <a:avLst/>
          </a:prstGeom>
        </p:spPr>
      </p:pic>
      <p:pic>
        <p:nvPicPr>
          <p:cNvPr id="9" name="Inhaltsplatzhalter 7">
            <a:extLst>
              <a:ext uri="{FF2B5EF4-FFF2-40B4-BE49-F238E27FC236}">
                <a16:creationId xmlns:a16="http://schemas.microsoft.com/office/drawing/2014/main" id="{C1D50A3C-7317-9349-8972-4A9E1C1DF9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57715" y="1340768"/>
            <a:ext cx="4442557" cy="4210050"/>
          </a:xfrm>
        </p:spPr>
      </p:pic>
    </p:spTree>
    <p:extLst>
      <p:ext uri="{BB962C8B-B14F-4D97-AF65-F5344CB8AC3E}">
        <p14:creationId xmlns:p14="http://schemas.microsoft.com/office/powerpoint/2010/main" val="13226546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F571996-D9C6-9F44-A211-B76C6242BD3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651C522-D450-5A43-B328-E7B4668382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6BCAD04-235E-2142-84C1-54F5C42497C9}"/>
              </a:ext>
            </a:extLst>
          </p:cNvPr>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el 5">
            <a:extLst>
              <a:ext uri="{FF2B5EF4-FFF2-40B4-BE49-F238E27FC236}">
                <a16:creationId xmlns:a16="http://schemas.microsoft.com/office/drawing/2014/main" id="{A84F9A2B-5605-8845-BC7A-A27F79C945F1}"/>
              </a:ext>
            </a:extLst>
          </p:cNvPr>
          <p:cNvSpPr>
            <a:spLocks noGrp="1"/>
          </p:cNvSpPr>
          <p:nvPr>
            <p:ph type="title"/>
          </p:nvPr>
        </p:nvSpPr>
        <p:spPr/>
        <p:txBody>
          <a:bodyPr/>
          <a:lstStyle/>
          <a:p>
            <a:r>
              <a:rPr lang="en-US" dirty="0"/>
              <a:t>Test drive</a:t>
            </a:r>
          </a:p>
        </p:txBody>
      </p:sp>
      <p:pic>
        <p:nvPicPr>
          <p:cNvPr id="11" name="slowerAdjointMC.m2v">
            <a:hlinkClick r:id="" action="ppaction://media"/>
            <a:extLst>
              <a:ext uri="{FF2B5EF4-FFF2-40B4-BE49-F238E27FC236}">
                <a16:creationId xmlns:a16="http://schemas.microsoft.com/office/drawing/2014/main" id="{E8B6A793-34E1-C640-88C6-122BBECF1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9568" y="1700808"/>
            <a:ext cx="5613400" cy="4210050"/>
          </a:xfrm>
        </p:spPr>
      </p:pic>
      <p:pic>
        <p:nvPicPr>
          <p:cNvPr id="12" name="slowerAdjointMCBetter.m2v">
            <a:hlinkClick r:id="" action="ppaction://media"/>
            <a:extLst>
              <a:ext uri="{FF2B5EF4-FFF2-40B4-BE49-F238E27FC236}">
                <a16:creationId xmlns:a16="http://schemas.microsoft.com/office/drawing/2014/main" id="{DD4338F2-CFB0-9A4C-9A18-07FA886123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11742" y="1703332"/>
            <a:ext cx="5611199" cy="4208400"/>
          </a:xfrm>
          <a:prstGeom prst="rect">
            <a:avLst/>
          </a:prstGeom>
        </p:spPr>
      </p:pic>
    </p:spTree>
    <p:extLst>
      <p:ext uri="{BB962C8B-B14F-4D97-AF65-F5344CB8AC3E}">
        <p14:creationId xmlns:p14="http://schemas.microsoft.com/office/powerpoint/2010/main" val="82260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1" name="Inhaltsplatzhalter 10">
            <a:extLst>
              <a:ext uri="{FF2B5EF4-FFF2-40B4-BE49-F238E27FC236}">
                <a16:creationId xmlns:a16="http://schemas.microsoft.com/office/drawing/2014/main" id="{4C82B66E-4EEB-3443-9A42-AEAD13FA0B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23" r="13728"/>
          <a:stretch/>
        </p:blipFill>
        <p:spPr>
          <a:xfrm>
            <a:off x="4309077" y="1772816"/>
            <a:ext cx="4083099" cy="3883212"/>
          </a:xfrm>
        </p:spPr>
      </p:pic>
      <p:sp>
        <p:nvSpPr>
          <p:cNvPr id="16" name="Textfeld 15">
            <a:extLst>
              <a:ext uri="{FF2B5EF4-FFF2-40B4-BE49-F238E27FC236}">
                <a16:creationId xmlns:a16="http://schemas.microsoft.com/office/drawing/2014/main" id="{D9324AC7-F065-A442-A785-08CBAE705B78}"/>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pic>
        <p:nvPicPr>
          <p:cNvPr id="13" name="Grafik 12">
            <a:extLst>
              <a:ext uri="{FF2B5EF4-FFF2-40B4-BE49-F238E27FC236}">
                <a16:creationId xmlns:a16="http://schemas.microsoft.com/office/drawing/2014/main" id="{182427A0-2FAF-E749-9754-9886B0C03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731" y="1829829"/>
            <a:ext cx="952500" cy="952500"/>
          </a:xfrm>
          <a:prstGeom prst="rect">
            <a:avLst/>
          </a:prstGeom>
        </p:spPr>
      </p:pic>
      <p:pic>
        <p:nvPicPr>
          <p:cNvPr id="19" name="Grafik 18">
            <a:extLst>
              <a:ext uri="{FF2B5EF4-FFF2-40B4-BE49-F238E27FC236}">
                <a16:creationId xmlns:a16="http://schemas.microsoft.com/office/drawing/2014/main" id="{A3D315A2-852C-394F-AA3D-BCC2B7F4F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3459" y="4363127"/>
            <a:ext cx="863600" cy="1079500"/>
          </a:xfrm>
          <a:prstGeom prst="rect">
            <a:avLst/>
          </a:prstGeom>
        </p:spPr>
      </p:pic>
    </p:spTree>
    <p:extLst>
      <p:ext uri="{BB962C8B-B14F-4D97-AF65-F5344CB8AC3E}">
        <p14:creationId xmlns:p14="http://schemas.microsoft.com/office/powerpoint/2010/main" val="12792009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7C8006F-C49B-1B4E-9E28-552F396AC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86" r="15428"/>
          <a:stretch/>
        </p:blipFill>
        <p:spPr>
          <a:xfrm>
            <a:off x="8541891" y="2114261"/>
            <a:ext cx="2808312" cy="2684018"/>
          </a:xfrm>
        </p:spPr>
      </p:pic>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DB09533C-8327-354F-A478-4E363F7BE62A}"/>
              </a:ext>
            </a:extLst>
          </p:cNvPr>
          <p:cNvPicPr>
            <a:picLocks noChangeAspect="1"/>
          </p:cNvPicPr>
          <p:nvPr/>
        </p:nvPicPr>
        <p:blipFill rotWithShape="1">
          <a:blip r:embed="rId3">
            <a:extLst>
              <a:ext uri="{28A0092B-C50C-407E-A947-70E740481C1C}">
                <a14:useLocalDpi xmlns:a14="http://schemas.microsoft.com/office/drawing/2010/main" val="0"/>
              </a:ext>
            </a:extLst>
          </a:blip>
          <a:srcRect t="43493" r="15583" b="500"/>
          <a:stretch/>
        </p:blipFill>
        <p:spPr>
          <a:xfrm>
            <a:off x="549003" y="2132856"/>
            <a:ext cx="3214553" cy="2633372"/>
          </a:xfrm>
          <a:prstGeom prst="rect">
            <a:avLst/>
          </a:prstGeom>
        </p:spPr>
      </p:pic>
      <p:pic>
        <p:nvPicPr>
          <p:cNvPr id="14" name="Grafik 13">
            <a:extLst>
              <a:ext uri="{FF2B5EF4-FFF2-40B4-BE49-F238E27FC236}">
                <a16:creationId xmlns:a16="http://schemas.microsoft.com/office/drawing/2014/main" id="{1A0CF4E5-272F-7942-8B15-A9A5BC0D806C}"/>
              </a:ext>
            </a:extLst>
          </p:cNvPr>
          <p:cNvPicPr>
            <a:picLocks noChangeAspect="1"/>
          </p:cNvPicPr>
          <p:nvPr/>
        </p:nvPicPr>
        <p:blipFill rotWithShape="1">
          <a:blip r:embed="rId4">
            <a:extLst>
              <a:ext uri="{28A0092B-C50C-407E-A947-70E740481C1C}">
                <a14:useLocalDpi xmlns:a14="http://schemas.microsoft.com/office/drawing/2010/main" val="0"/>
              </a:ext>
            </a:extLst>
          </a:blip>
          <a:srcRect t="43700" r="14399"/>
          <a:stretch/>
        </p:blipFill>
        <p:spPr>
          <a:xfrm>
            <a:off x="4627208" y="2142422"/>
            <a:ext cx="2931234" cy="2723617"/>
          </a:xfrm>
          <a:prstGeom prst="rect">
            <a:avLst/>
          </a:prstGeom>
        </p:spPr>
      </p:pic>
      <p:pic>
        <p:nvPicPr>
          <p:cNvPr id="16" name="Grafik 15">
            <a:extLst>
              <a:ext uri="{FF2B5EF4-FFF2-40B4-BE49-F238E27FC236}">
                <a16:creationId xmlns:a16="http://schemas.microsoft.com/office/drawing/2014/main" id="{D2EA3EC6-15E9-BA43-B790-688B1BD3D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907" y="3612812"/>
            <a:ext cx="863600" cy="1079500"/>
          </a:xfrm>
          <a:prstGeom prst="rect">
            <a:avLst/>
          </a:prstGeom>
        </p:spPr>
      </p:pic>
      <p:pic>
        <p:nvPicPr>
          <p:cNvPr id="17" name="Grafik 16">
            <a:extLst>
              <a:ext uri="{FF2B5EF4-FFF2-40B4-BE49-F238E27FC236}">
                <a16:creationId xmlns:a16="http://schemas.microsoft.com/office/drawing/2014/main" id="{EB313062-313E-6F4C-9BC1-F1262C557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1214" y="3686728"/>
            <a:ext cx="863600" cy="1079500"/>
          </a:xfrm>
          <a:prstGeom prst="rect">
            <a:avLst/>
          </a:prstGeom>
        </p:spPr>
      </p:pic>
      <p:pic>
        <p:nvPicPr>
          <p:cNvPr id="18" name="Grafik 17">
            <a:extLst>
              <a:ext uri="{FF2B5EF4-FFF2-40B4-BE49-F238E27FC236}">
                <a16:creationId xmlns:a16="http://schemas.microsoft.com/office/drawing/2014/main" id="{6EAB9942-C382-6F48-BF12-E5BF2C88FF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027" y="3573016"/>
            <a:ext cx="863600" cy="1079500"/>
          </a:xfrm>
          <a:prstGeom prst="rect">
            <a:avLst/>
          </a:prstGeom>
        </p:spPr>
      </p:pic>
      <p:pic>
        <p:nvPicPr>
          <p:cNvPr id="19" name="Grafik 18">
            <a:extLst>
              <a:ext uri="{FF2B5EF4-FFF2-40B4-BE49-F238E27FC236}">
                <a16:creationId xmlns:a16="http://schemas.microsoft.com/office/drawing/2014/main" id="{E7C487A6-1A32-9B40-A397-8A2A1B36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206" y="1772816"/>
            <a:ext cx="952500" cy="952500"/>
          </a:xfrm>
          <a:prstGeom prst="rect">
            <a:avLst/>
          </a:prstGeom>
        </p:spPr>
      </p:pic>
      <p:pic>
        <p:nvPicPr>
          <p:cNvPr id="20" name="Grafik 19">
            <a:extLst>
              <a:ext uri="{FF2B5EF4-FFF2-40B4-BE49-F238E27FC236}">
                <a16:creationId xmlns:a16="http://schemas.microsoft.com/office/drawing/2014/main" id="{F9481F48-FC02-4C44-B814-C1BE8CE68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7855" y="1809137"/>
            <a:ext cx="952500" cy="952500"/>
          </a:xfrm>
          <a:prstGeom prst="rect">
            <a:avLst/>
          </a:prstGeom>
        </p:spPr>
      </p:pic>
      <p:pic>
        <p:nvPicPr>
          <p:cNvPr id="21" name="Grafik 20">
            <a:extLst>
              <a:ext uri="{FF2B5EF4-FFF2-40B4-BE49-F238E27FC236}">
                <a16:creationId xmlns:a16="http://schemas.microsoft.com/office/drawing/2014/main" id="{54D32E44-E812-D24C-8850-3056D78E8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7304" y="1809137"/>
            <a:ext cx="952500" cy="952500"/>
          </a:xfrm>
          <a:prstGeom prst="rect">
            <a:avLst/>
          </a:prstGeom>
        </p:spPr>
      </p:pic>
      <p:sp>
        <p:nvSpPr>
          <p:cNvPr id="22" name="Textfeld 21">
            <a:extLst>
              <a:ext uri="{FF2B5EF4-FFF2-40B4-BE49-F238E27FC236}">
                <a16:creationId xmlns:a16="http://schemas.microsoft.com/office/drawing/2014/main" id="{7AC66CD8-C42E-5343-AC62-939062FFF664}"/>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spTree>
    <p:extLst>
      <p:ext uri="{BB962C8B-B14F-4D97-AF65-F5344CB8AC3E}">
        <p14:creationId xmlns:p14="http://schemas.microsoft.com/office/powerpoint/2010/main" val="2417036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8FF6996-DFE9-6C44-9187-8AED8A92F7D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318F538-776F-E24C-8ED6-C1C9DE77EE8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BAF439D-6798-CB4E-8590-44EE79C69C71}"/>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el 5">
            <a:extLst>
              <a:ext uri="{FF2B5EF4-FFF2-40B4-BE49-F238E27FC236}">
                <a16:creationId xmlns:a16="http://schemas.microsoft.com/office/drawing/2014/main" id="{17C02037-5E36-9A46-9B88-3EE3F22B83FF}"/>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B7BB229D-F06F-2244-95C2-C7DB8B41F5D8}"/>
              </a:ext>
            </a:extLst>
          </p:cNvPr>
          <p:cNvPicPr>
            <a:picLocks noChangeAspect="1"/>
          </p:cNvPicPr>
          <p:nvPr/>
        </p:nvPicPr>
        <p:blipFill>
          <a:blip r:embed="rId2"/>
          <a:stretch>
            <a:fillRect/>
          </a:stretch>
        </p:blipFill>
        <p:spPr>
          <a:xfrm>
            <a:off x="1125067" y="1340768"/>
            <a:ext cx="10233377" cy="4768614"/>
          </a:xfrm>
          <a:prstGeom prst="rect">
            <a:avLst/>
          </a:prstGeom>
        </p:spPr>
      </p:pic>
    </p:spTree>
    <p:extLst>
      <p:ext uri="{BB962C8B-B14F-4D97-AF65-F5344CB8AC3E}">
        <p14:creationId xmlns:p14="http://schemas.microsoft.com/office/powerpoint/2010/main" val="7697899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7AD104D-8FBB-DF43-A277-E4B9A40CD1A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B5465D1-0CF8-CE46-983A-06D1670F0E40}"/>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BA7F99E-451D-8C4C-834C-1FBD0026B285}"/>
              </a:ext>
            </a:extLst>
          </p:cNvPr>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el 5">
            <a:extLst>
              <a:ext uri="{FF2B5EF4-FFF2-40B4-BE49-F238E27FC236}">
                <a16:creationId xmlns:a16="http://schemas.microsoft.com/office/drawing/2014/main" id="{5191AFC6-2DC3-2C42-BAE9-B02AB122E840}"/>
              </a:ext>
            </a:extLst>
          </p:cNvPr>
          <p:cNvSpPr>
            <a:spLocks noGrp="1"/>
          </p:cNvSpPr>
          <p:nvPr>
            <p:ph type="title"/>
          </p:nvPr>
        </p:nvSpPr>
        <p:spPr/>
        <p:txBody>
          <a:bodyPr/>
          <a:lstStyle/>
          <a:p>
            <a:r>
              <a:rPr lang="en-US" dirty="0"/>
              <a:t>State </a:t>
            </a:r>
          </a:p>
        </p:txBody>
      </p:sp>
      <p:pic>
        <p:nvPicPr>
          <p:cNvPr id="7" name="Grafik 6">
            <a:extLst>
              <a:ext uri="{FF2B5EF4-FFF2-40B4-BE49-F238E27FC236}">
                <a16:creationId xmlns:a16="http://schemas.microsoft.com/office/drawing/2014/main" id="{EC07B361-E631-B846-A891-EAB7A35EA972}"/>
              </a:ext>
            </a:extLst>
          </p:cNvPr>
          <p:cNvPicPr>
            <a:picLocks noChangeAspect="1"/>
          </p:cNvPicPr>
          <p:nvPr/>
        </p:nvPicPr>
        <p:blipFill>
          <a:blip r:embed="rId2"/>
          <a:stretch>
            <a:fillRect/>
          </a:stretch>
        </p:blipFill>
        <p:spPr>
          <a:xfrm>
            <a:off x="694211" y="2708920"/>
            <a:ext cx="10528300" cy="952500"/>
          </a:xfrm>
          <a:prstGeom prst="rect">
            <a:avLst/>
          </a:prstGeom>
        </p:spPr>
      </p:pic>
    </p:spTree>
    <p:extLst>
      <p:ext uri="{BB962C8B-B14F-4D97-AF65-F5344CB8AC3E}">
        <p14:creationId xmlns:p14="http://schemas.microsoft.com/office/powerpoint/2010/main" val="26942403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E4BE489F-9918-F544-A0E3-D17D19FF4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546" y="2024063"/>
            <a:ext cx="4442557" cy="4210050"/>
          </a:xfrm>
        </p:spPr>
      </p:pic>
      <p:sp>
        <p:nvSpPr>
          <p:cNvPr id="3" name="Datumsplatzhalter 2">
            <a:extLst>
              <a:ext uri="{FF2B5EF4-FFF2-40B4-BE49-F238E27FC236}">
                <a16:creationId xmlns:a16="http://schemas.microsoft.com/office/drawing/2014/main" id="{AFCEFF89-C4E9-2745-ACA0-177620CFD1C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C530E9CA-1410-1145-9750-C1CAB85604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0AD0B78-F5A7-8446-9007-58D6607E3DC2}"/>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el 5">
            <a:extLst>
              <a:ext uri="{FF2B5EF4-FFF2-40B4-BE49-F238E27FC236}">
                <a16:creationId xmlns:a16="http://schemas.microsoft.com/office/drawing/2014/main" id="{5052A1EC-4DA8-754F-B3A6-7F847E14BCD4}"/>
              </a:ext>
            </a:extLst>
          </p:cNvPr>
          <p:cNvSpPr>
            <a:spLocks noGrp="1"/>
          </p:cNvSpPr>
          <p:nvPr>
            <p:ph type="title"/>
          </p:nvPr>
        </p:nvSpPr>
        <p:spPr/>
        <p:txBody>
          <a:bodyPr/>
          <a:lstStyle/>
          <a:p>
            <a:r>
              <a:rPr lang="en-US" dirty="0"/>
              <a:t>Measurements</a:t>
            </a:r>
          </a:p>
        </p:txBody>
      </p:sp>
    </p:spTree>
    <p:extLst>
      <p:ext uri="{BB962C8B-B14F-4D97-AF65-F5344CB8AC3E}">
        <p14:creationId xmlns:p14="http://schemas.microsoft.com/office/powerpoint/2010/main" val="3137302950"/>
      </p:ext>
    </p:extLst>
  </p:cSld>
  <p:clrMapOvr>
    <a:masterClrMapping/>
  </p:clrMapOvr>
  <p:transition advTm="81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57D5C16-2F10-0142-8CC4-EE146A8B675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1BFF78C-DE35-CC42-BCD6-F9E6C16630E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410846A-E7A8-A64C-80D1-52273BF342A6}"/>
              </a:ext>
            </a:extLst>
          </p:cNvPr>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el 5">
            <a:extLst>
              <a:ext uri="{FF2B5EF4-FFF2-40B4-BE49-F238E27FC236}">
                <a16:creationId xmlns:a16="http://schemas.microsoft.com/office/drawing/2014/main" id="{CC7447E4-D1E3-DF43-8D32-743190415707}"/>
              </a:ext>
            </a:extLst>
          </p:cNvPr>
          <p:cNvSpPr>
            <a:spLocks noGrp="1"/>
          </p:cNvSpPr>
          <p:nvPr>
            <p:ph type="title"/>
          </p:nvPr>
        </p:nvSpPr>
        <p:spPr>
          <a:xfrm>
            <a:off x="323850" y="620714"/>
            <a:ext cx="11537950" cy="972000"/>
          </a:xfrm>
        </p:spPr>
        <p:txBody>
          <a:bodyPr/>
          <a:lstStyle/>
          <a:p>
            <a:r>
              <a:rPr lang="en-US" dirty="0"/>
              <a:t>Adjoint comparison for pressures (N = 3)</a:t>
            </a:r>
          </a:p>
        </p:txBody>
      </p:sp>
      <p:pic>
        <p:nvPicPr>
          <p:cNvPr id="14" name="Grafik 13">
            <a:extLst>
              <a:ext uri="{FF2B5EF4-FFF2-40B4-BE49-F238E27FC236}">
                <a16:creationId xmlns:a16="http://schemas.microsoft.com/office/drawing/2014/main" id="{2E333C58-D02E-EA40-B436-5F90E8D42901}"/>
              </a:ext>
            </a:extLst>
          </p:cNvPr>
          <p:cNvPicPr>
            <a:picLocks noChangeAspect="1"/>
          </p:cNvPicPr>
          <p:nvPr/>
        </p:nvPicPr>
        <p:blipFill>
          <a:blip r:embed="rId2"/>
          <a:stretch>
            <a:fillRect/>
          </a:stretch>
        </p:blipFill>
        <p:spPr>
          <a:xfrm>
            <a:off x="4221411" y="1412776"/>
            <a:ext cx="2746871" cy="4655542"/>
          </a:xfrm>
          <a:prstGeom prst="rect">
            <a:avLst/>
          </a:prstGeom>
        </p:spPr>
      </p:pic>
      <p:pic>
        <p:nvPicPr>
          <p:cNvPr id="16" name="Grafik 15">
            <a:extLst>
              <a:ext uri="{FF2B5EF4-FFF2-40B4-BE49-F238E27FC236}">
                <a16:creationId xmlns:a16="http://schemas.microsoft.com/office/drawing/2014/main" id="{B7127116-2642-EB44-9C21-3EF88DD1D5B0}"/>
              </a:ext>
            </a:extLst>
          </p:cNvPr>
          <p:cNvPicPr>
            <a:picLocks noChangeAspect="1"/>
          </p:cNvPicPr>
          <p:nvPr/>
        </p:nvPicPr>
        <p:blipFill>
          <a:blip r:embed="rId3"/>
          <a:stretch>
            <a:fillRect/>
          </a:stretch>
        </p:blipFill>
        <p:spPr>
          <a:xfrm>
            <a:off x="8410354" y="1375239"/>
            <a:ext cx="2587188" cy="4928486"/>
          </a:xfrm>
          <a:prstGeom prst="rect">
            <a:avLst/>
          </a:prstGeom>
        </p:spPr>
      </p:pic>
      <p:pic>
        <p:nvPicPr>
          <p:cNvPr id="17" name="Grafik 16">
            <a:extLst>
              <a:ext uri="{FF2B5EF4-FFF2-40B4-BE49-F238E27FC236}">
                <a16:creationId xmlns:a16="http://schemas.microsoft.com/office/drawing/2014/main" id="{EA32DC26-3344-8E48-AEEB-F9583FB0DF3A}"/>
              </a:ext>
            </a:extLst>
          </p:cNvPr>
          <p:cNvPicPr>
            <a:picLocks noChangeAspect="1"/>
          </p:cNvPicPr>
          <p:nvPr/>
        </p:nvPicPr>
        <p:blipFill>
          <a:blip r:embed="rId4"/>
          <a:stretch>
            <a:fillRect/>
          </a:stretch>
        </p:blipFill>
        <p:spPr>
          <a:xfrm>
            <a:off x="1053059" y="2060848"/>
            <a:ext cx="1444835" cy="4059782"/>
          </a:xfrm>
          <a:prstGeom prst="rect">
            <a:avLst/>
          </a:prstGeom>
        </p:spPr>
      </p:pic>
    </p:spTree>
    <p:extLst>
      <p:ext uri="{BB962C8B-B14F-4D97-AF65-F5344CB8AC3E}">
        <p14:creationId xmlns:p14="http://schemas.microsoft.com/office/powerpoint/2010/main" val="24074159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ADC3CF5-D264-1946-9C5D-7C170454444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E0740AA-29C1-2A42-B59E-70EDD67AC0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6EF94F9-3762-714B-99EE-28AAFA8CA9AE}"/>
              </a:ext>
            </a:extLst>
          </p:cNvPr>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el 5">
            <a:extLst>
              <a:ext uri="{FF2B5EF4-FFF2-40B4-BE49-F238E27FC236}">
                <a16:creationId xmlns:a16="http://schemas.microsoft.com/office/drawing/2014/main" id="{1383C88B-A9C9-4045-B3FD-45FFE676DFF8}"/>
              </a:ext>
            </a:extLst>
          </p:cNvPr>
          <p:cNvSpPr>
            <a:spLocks noGrp="1"/>
          </p:cNvSpPr>
          <p:nvPr>
            <p:ph type="title"/>
          </p:nvPr>
        </p:nvSpPr>
        <p:spPr/>
        <p:txBody>
          <a:bodyPr/>
          <a:lstStyle/>
          <a:p>
            <a:r>
              <a:rPr lang="en-US" dirty="0"/>
              <a:t>Adjoint comparison for saturations (N = 3)</a:t>
            </a:r>
          </a:p>
        </p:txBody>
      </p:sp>
      <p:pic>
        <p:nvPicPr>
          <p:cNvPr id="11" name="Grafik 10">
            <a:extLst>
              <a:ext uri="{FF2B5EF4-FFF2-40B4-BE49-F238E27FC236}">
                <a16:creationId xmlns:a16="http://schemas.microsoft.com/office/drawing/2014/main" id="{C4EC6E19-5F5F-4F42-B8B0-F00198262438}"/>
              </a:ext>
            </a:extLst>
          </p:cNvPr>
          <p:cNvPicPr>
            <a:picLocks noChangeAspect="1"/>
          </p:cNvPicPr>
          <p:nvPr/>
        </p:nvPicPr>
        <p:blipFill>
          <a:blip r:embed="rId2"/>
          <a:stretch>
            <a:fillRect/>
          </a:stretch>
        </p:blipFill>
        <p:spPr>
          <a:xfrm>
            <a:off x="693019" y="1943173"/>
            <a:ext cx="1656184" cy="4236009"/>
          </a:xfrm>
          <a:prstGeom prst="rect">
            <a:avLst/>
          </a:prstGeom>
        </p:spPr>
      </p:pic>
      <p:pic>
        <p:nvPicPr>
          <p:cNvPr id="14" name="Grafik 13">
            <a:extLst>
              <a:ext uri="{FF2B5EF4-FFF2-40B4-BE49-F238E27FC236}">
                <a16:creationId xmlns:a16="http://schemas.microsoft.com/office/drawing/2014/main" id="{3B33374B-D530-9247-A924-FFE97E6878BD}"/>
              </a:ext>
            </a:extLst>
          </p:cNvPr>
          <p:cNvPicPr>
            <a:picLocks noChangeAspect="1"/>
          </p:cNvPicPr>
          <p:nvPr/>
        </p:nvPicPr>
        <p:blipFill>
          <a:blip r:embed="rId3"/>
          <a:stretch>
            <a:fillRect/>
          </a:stretch>
        </p:blipFill>
        <p:spPr>
          <a:xfrm>
            <a:off x="8397875" y="1124743"/>
            <a:ext cx="2725745" cy="5192431"/>
          </a:xfrm>
          <a:prstGeom prst="rect">
            <a:avLst/>
          </a:prstGeom>
        </p:spPr>
      </p:pic>
      <p:pic>
        <p:nvPicPr>
          <p:cNvPr id="16" name="Grafik 15">
            <a:extLst>
              <a:ext uri="{FF2B5EF4-FFF2-40B4-BE49-F238E27FC236}">
                <a16:creationId xmlns:a16="http://schemas.microsoft.com/office/drawing/2014/main" id="{653E7E07-84E2-6B43-ACB6-FA055F0CACEB}"/>
              </a:ext>
            </a:extLst>
          </p:cNvPr>
          <p:cNvPicPr>
            <a:picLocks noChangeAspect="1"/>
          </p:cNvPicPr>
          <p:nvPr/>
        </p:nvPicPr>
        <p:blipFill>
          <a:blip r:embed="rId4"/>
          <a:stretch>
            <a:fillRect/>
          </a:stretch>
        </p:blipFill>
        <p:spPr>
          <a:xfrm>
            <a:off x="3645347" y="1185312"/>
            <a:ext cx="3041424" cy="5165948"/>
          </a:xfrm>
          <a:prstGeom prst="rect">
            <a:avLst/>
          </a:prstGeom>
        </p:spPr>
      </p:pic>
    </p:spTree>
    <p:extLst>
      <p:ext uri="{BB962C8B-B14F-4D97-AF65-F5344CB8AC3E}">
        <p14:creationId xmlns:p14="http://schemas.microsoft.com/office/powerpoint/2010/main" val="9222594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747E08-5B37-CC4B-B69D-7E6BB13DD4E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FB1403BC-C591-264A-A612-6A989022C1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D8D9889-7292-8F4F-A8FC-BE80EDCFD074}"/>
              </a:ext>
            </a:extLst>
          </p:cNvPr>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el 5">
            <a:extLst>
              <a:ext uri="{FF2B5EF4-FFF2-40B4-BE49-F238E27FC236}">
                <a16:creationId xmlns:a16="http://schemas.microsoft.com/office/drawing/2014/main" id="{862A6EE5-F29D-EB45-A388-9195D1C95A90}"/>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7106A4CA-4A2E-E149-81AE-EE0C6B4B4690}"/>
              </a:ext>
            </a:extLst>
          </p:cNvPr>
          <p:cNvSpPr txBox="1"/>
          <p:nvPr/>
        </p:nvSpPr>
        <p:spPr>
          <a:xfrm>
            <a:off x="436426" y="1340768"/>
            <a:ext cx="11312797" cy="4801314"/>
          </a:xfrm>
          <a:prstGeom prst="rect">
            <a:avLst/>
          </a:prstGeom>
          <a:noFill/>
        </p:spPr>
        <p:txBody>
          <a:bodyPr wrap="square" rtlCol="0">
            <a:spAutoFit/>
          </a:bodyPr>
          <a:lstStyle/>
          <a:p>
            <a:r>
              <a:rPr lang="en-US" i="1" dirty="0"/>
              <a:t>5.3. Growth of variance</a:t>
            </a:r>
          </a:p>
          <a:p>
            <a:endParaRPr lang="en-US" i="1" dirty="0"/>
          </a:p>
          <a:p>
            <a:r>
              <a:rPr lang="en-US" altLang="de-DE" dirty="0">
                <a:latin typeface="Arial" panose="020B0604020202020204" pitchFamily="34" charset="0"/>
                <a:ea typeface="AdvEPSTIM"/>
              </a:rPr>
              <a:t>„As the random walk proceeds through time steps, the variance can suffer from exponential growth if the multiplicative factor </a:t>
            </a: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pPr lvl="0" eaLnBrk="0" fontAlgn="base" hangingPunct="0">
              <a:spcBef>
                <a:spcPct val="0"/>
              </a:spcBef>
              <a:spcAft>
                <a:spcPct val="0"/>
              </a:spcAft>
            </a:pPr>
            <a:r>
              <a:rPr lang="en-US" altLang="de-DE" dirty="0">
                <a:latin typeface="Arial" panose="020B0604020202020204" pitchFamily="34" charset="0"/>
                <a:ea typeface="AdvP4C4E74"/>
              </a:rPr>
              <a:t> </a:t>
            </a:r>
          </a:p>
          <a:p>
            <a:pPr lvl="0" eaLnBrk="0" fontAlgn="base" hangingPunct="0">
              <a:spcBef>
                <a:spcPct val="0"/>
              </a:spcBef>
              <a:spcAft>
                <a:spcPct val="0"/>
              </a:spcAft>
            </a:pPr>
            <a:r>
              <a:rPr lang="en-US" altLang="de-DE" dirty="0">
                <a:latin typeface="Arial" panose="020B0604020202020204" pitchFamily="34" charset="0"/>
                <a:ea typeface="AdvEPSTIM"/>
              </a:rPr>
              <a:t>is greater than 1.</a:t>
            </a:r>
          </a:p>
          <a:p>
            <a:pPr lvl="0" eaLnBrk="0" fontAlgn="base" hangingPunct="0">
              <a:spcBef>
                <a:spcPct val="0"/>
              </a:spcBef>
              <a:spcAft>
                <a:spcPct val="0"/>
              </a:spcAft>
            </a:pPr>
            <a:endParaRPr lang="en-US" altLang="de-DE" dirty="0">
              <a:latin typeface="Arial" panose="020B0604020202020204" pitchFamily="34" charset="0"/>
            </a:endParaRPr>
          </a:p>
          <a:p>
            <a:pPr lvl="0" eaLnBrk="0" fontAlgn="base" hangingPunct="0">
              <a:spcBef>
                <a:spcPct val="0"/>
              </a:spcBef>
              <a:spcAft>
                <a:spcPct val="0"/>
              </a:spcAft>
            </a:pPr>
            <a:r>
              <a:rPr lang="en-US" altLang="de-DE" dirty="0">
                <a:highlight>
                  <a:srgbClr val="FFFF00"/>
                </a:highlight>
                <a:latin typeface="Arial" panose="020B0604020202020204" pitchFamily="34" charset="0"/>
              </a:rPr>
              <a:t>If this is the case, the probable error can be too large for our Monte Carlo method to be practical</a:t>
            </a:r>
            <a:r>
              <a:rPr lang="en-US" altLang="de-DE" dirty="0">
                <a:latin typeface="Arial" panose="020B0604020202020204" pitchFamily="34" charset="0"/>
              </a:rPr>
              <a:t>. On </a:t>
            </a:r>
          </a:p>
          <a:p>
            <a:pPr lvl="0" eaLnBrk="0" fontAlgn="base" hangingPunct="0">
              <a:spcBef>
                <a:spcPct val="0"/>
              </a:spcBef>
              <a:spcAft>
                <a:spcPct val="0"/>
              </a:spcAft>
            </a:pPr>
            <a:r>
              <a:rPr lang="en-US" altLang="de-DE" dirty="0">
                <a:latin typeface="Arial" panose="020B0604020202020204" pitchFamily="34" charset="0"/>
              </a:rPr>
              <a:t>the other hand, if this factor is less or equal to 1, the variance grows at most linearly. For this reason, the size of multiplicative factor is critical in the efficiency of our Monte Carlo method.“</a:t>
            </a:r>
          </a:p>
          <a:p>
            <a:endParaRPr lang="en-US" dirty="0">
              <a:latin typeface="Arial" panose="020B0604020202020204" pitchFamily="34" charset="0"/>
            </a:endParaRPr>
          </a:p>
          <a:p>
            <a:endParaRPr lang="en-US" i="1" dirty="0"/>
          </a:p>
        </p:txBody>
      </p:sp>
      <p:sp>
        <p:nvSpPr>
          <p:cNvPr id="9" name="Rectangle 3">
            <a:extLst>
              <a:ext uri="{FF2B5EF4-FFF2-40B4-BE49-F238E27FC236}">
                <a16:creationId xmlns:a16="http://schemas.microsoft.com/office/drawing/2014/main" id="{8A2E0EB2-B65E-7247-A6D9-3433B95FFEB0}"/>
              </a:ext>
            </a:extLst>
          </p:cNvPr>
          <p:cNvSpPr>
            <a:spLocks noChangeArrowheads="1"/>
          </p:cNvSpPr>
          <p:nvPr/>
        </p:nvSpPr>
        <p:spPr bwMode="auto">
          <a:xfrm>
            <a:off x="0" y="-79176"/>
            <a:ext cx="6431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b="0" i="0" u="none" strike="noStrike" cap="none" normalizeH="0" baseline="0" dirty="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latin typeface="Arial" panose="020B0604020202020204" pitchFamily="34" charset="0"/>
                <a:ea typeface="AdvPSTim"/>
              </a:rPr>
              <a:t>B</a:t>
            </a:r>
            <a:r>
              <a:rPr kumimoji="0" lang="de-DE" altLang="de-DE" sz="600" b="0" i="0" u="none" strike="noStrike" cap="none" normalizeH="0" baseline="0" dirty="0">
                <a:ln>
                  <a:noFill/>
                </a:ln>
                <a:solidFill>
                  <a:schemeClr val="tx1"/>
                </a:solidFill>
                <a:effectLst/>
                <a:latin typeface="Arial" panose="020B0604020202020204" pitchFamily="34" charset="0"/>
                <a:ea typeface="AdvSPSMI"/>
              </a:rPr>
              <a:t>i</a:t>
            </a:r>
            <a:br>
              <a:rPr kumimoji="0" lang="de-DE" altLang="de-DE" sz="600" b="0" i="0" u="none" strike="noStrike" cap="none" normalizeH="0" baseline="0" dirty="0">
                <a:ln>
                  <a:noFill/>
                </a:ln>
                <a:solidFill>
                  <a:schemeClr val="tx1"/>
                </a:solidFill>
                <a:effectLst/>
                <a:latin typeface="Arial" panose="020B0604020202020204" pitchFamily="34" charset="0"/>
                <a:ea typeface="AdvSPSMI"/>
              </a:rPr>
            </a:br>
            <a:r>
              <a:rPr kumimoji="0" lang="de-DE" altLang="de-DE" sz="1000" b="0" i="0" u="none" strike="noStrike" cap="none" normalizeH="0" baseline="0" dirty="0" err="1">
                <a:ln>
                  <a:noFill/>
                </a:ln>
                <a:solidFill>
                  <a:schemeClr val="tx1"/>
                </a:solidFill>
                <a:effectLst/>
                <a:latin typeface="Arial" panose="020B0604020202020204" pitchFamily="34" charset="0"/>
                <a:ea typeface="AdvEPSTIM"/>
              </a:rPr>
              <a:t>than</a:t>
            </a:r>
            <a:r>
              <a:rPr kumimoji="0" lang="de-DE" altLang="de-DE" sz="1000" b="0" i="0" u="none" strike="noStrike" cap="none" normalizeH="0" baseline="0" dirty="0">
                <a:ln>
                  <a:noFill/>
                </a:ln>
                <a:solidFill>
                  <a:schemeClr val="tx1"/>
                </a:solidFill>
                <a:effectLst/>
                <a:latin typeface="Arial" panose="020B0604020202020204" pitchFamily="34" charset="0"/>
                <a:ea typeface="AdvEPSTIM"/>
              </a:rPr>
              <a:t> 1..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page13image4416">
            <a:extLst>
              <a:ext uri="{FF2B5EF4-FFF2-40B4-BE49-F238E27FC236}">
                <a16:creationId xmlns:a16="http://schemas.microsoft.com/office/drawing/2014/main" id="{EC2DBAFE-42E3-304B-A384-E700914A4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06363"/>
            <a:ext cx="114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8F7A1DFD-7051-CB4B-8314-8D76952BDB49}"/>
              </a:ext>
            </a:extLst>
          </p:cNvPr>
          <p:cNvPicPr>
            <a:picLocks noChangeAspect="1"/>
          </p:cNvPicPr>
          <p:nvPr/>
        </p:nvPicPr>
        <p:blipFill>
          <a:blip r:embed="rId3"/>
          <a:stretch>
            <a:fillRect/>
          </a:stretch>
        </p:blipFill>
        <p:spPr>
          <a:xfrm>
            <a:off x="2925267" y="3068960"/>
            <a:ext cx="2783582" cy="1515742"/>
          </a:xfrm>
          <a:prstGeom prst="rect">
            <a:avLst/>
          </a:prstGeom>
        </p:spPr>
      </p:pic>
      <p:pic>
        <p:nvPicPr>
          <p:cNvPr id="2" name="Grafik 1">
            <a:extLst>
              <a:ext uri="{FF2B5EF4-FFF2-40B4-BE49-F238E27FC236}">
                <a16:creationId xmlns:a16="http://schemas.microsoft.com/office/drawing/2014/main" id="{9EA39B76-AFF1-7444-8C54-6976D90952BC}"/>
              </a:ext>
            </a:extLst>
          </p:cNvPr>
          <p:cNvPicPr>
            <a:picLocks noChangeAspect="1"/>
          </p:cNvPicPr>
          <p:nvPr/>
        </p:nvPicPr>
        <p:blipFill>
          <a:blip r:embed="rId4"/>
          <a:stretch>
            <a:fillRect/>
          </a:stretch>
        </p:blipFill>
        <p:spPr>
          <a:xfrm>
            <a:off x="7254654" y="3248135"/>
            <a:ext cx="2311400" cy="406400"/>
          </a:xfrm>
          <a:prstGeom prst="rect">
            <a:avLst/>
          </a:prstGeom>
        </p:spPr>
      </p:pic>
    </p:spTree>
    <p:extLst>
      <p:ext uri="{BB962C8B-B14F-4D97-AF65-F5344CB8AC3E}">
        <p14:creationId xmlns:p14="http://schemas.microsoft.com/office/powerpoint/2010/main" val="2230867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2862322"/>
          </a:xfrm>
          <a:prstGeom prst="rect">
            <a:avLst/>
          </a:prstGeom>
          <a:noFill/>
        </p:spPr>
        <p:txBody>
          <a:bodyPr wrap="square" rtlCol="0">
            <a:spAutoFit/>
          </a:bodyPr>
          <a:lstStyle/>
          <a:p>
            <a:r>
              <a:rPr lang="en-US" dirty="0">
                <a:solidFill>
                  <a:schemeClr val="bg2">
                    <a:lumMod val="65000"/>
                  </a:schemeClr>
                </a:solidFill>
              </a:rPr>
              <a:t>[2018-05-27 16:38:33.993] [logger] [info] </a:t>
            </a:r>
            <a:r>
              <a:rPr lang="en-US" dirty="0"/>
              <a:t>Finished adding 10 random walks</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0.00198823, </a:t>
            </a:r>
            <a:r>
              <a:rPr lang="en-US" dirty="0" err="1"/>
              <a:t>isAPressure</a:t>
            </a:r>
            <a:r>
              <a:rPr lang="en-US" dirty="0"/>
              <a:t> = true</a:t>
            </a:r>
          </a:p>
        </p:txBody>
      </p:sp>
    </p:spTree>
    <p:extLst>
      <p:ext uri="{BB962C8B-B14F-4D97-AF65-F5344CB8AC3E}">
        <p14:creationId xmlns:p14="http://schemas.microsoft.com/office/powerpoint/2010/main" val="24244261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D15B449-1CA4-D246-9E22-55D8CBF7B92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5E6514BD-9CAC-FE41-938A-897FB320159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21E5D520-1D80-1C4F-87F2-DCDE1CE54BFB}"/>
              </a:ext>
            </a:extLst>
          </p:cNvPr>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el 5">
            <a:extLst>
              <a:ext uri="{FF2B5EF4-FFF2-40B4-BE49-F238E27FC236}">
                <a16:creationId xmlns:a16="http://schemas.microsoft.com/office/drawing/2014/main" id="{EDC39B0C-1D05-F641-8961-7E4C83443C09}"/>
              </a:ext>
            </a:extLst>
          </p:cNvPr>
          <p:cNvSpPr>
            <a:spLocks noGrp="1"/>
          </p:cNvSpPr>
          <p:nvPr>
            <p:ph type="title"/>
          </p:nvPr>
        </p:nvSpPr>
        <p:spPr/>
        <p:txBody>
          <a:bodyPr/>
          <a:lstStyle/>
          <a:p>
            <a:r>
              <a:rPr lang="en-US" dirty="0"/>
              <a:t>Preconditioner</a:t>
            </a:r>
          </a:p>
        </p:txBody>
      </p:sp>
      <p:pic>
        <p:nvPicPr>
          <p:cNvPr id="8" name="Grafik 7">
            <a:extLst>
              <a:ext uri="{FF2B5EF4-FFF2-40B4-BE49-F238E27FC236}">
                <a16:creationId xmlns:a16="http://schemas.microsoft.com/office/drawing/2014/main" id="{899F99FB-E949-1847-B7AD-6C81D0263634}"/>
              </a:ext>
            </a:extLst>
          </p:cNvPr>
          <p:cNvPicPr>
            <a:picLocks noChangeAspect="1"/>
          </p:cNvPicPr>
          <p:nvPr/>
        </p:nvPicPr>
        <p:blipFill>
          <a:blip r:embed="rId2"/>
          <a:stretch>
            <a:fillRect/>
          </a:stretch>
        </p:blipFill>
        <p:spPr>
          <a:xfrm>
            <a:off x="3501331" y="1844824"/>
            <a:ext cx="4991100" cy="2717800"/>
          </a:xfrm>
          <a:prstGeom prst="rect">
            <a:avLst/>
          </a:prstGeom>
        </p:spPr>
      </p:pic>
    </p:spTree>
    <p:extLst>
      <p:ext uri="{BB962C8B-B14F-4D97-AF65-F5344CB8AC3E}">
        <p14:creationId xmlns:p14="http://schemas.microsoft.com/office/powerpoint/2010/main" val="9734809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My best try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4320480"/>
          </a:xfrm>
          <a:prstGeom prst="rect">
            <a:avLst/>
          </a:prstGeom>
          <a:noFill/>
        </p:spPr>
        <p:txBody>
          <a:bodyPr wrap="square" rtlCol="0">
            <a:spAutoFit/>
          </a:bodyPr>
          <a:lstStyle/>
          <a:p>
            <a:r>
              <a:rPr lang="en-US" dirty="0">
                <a:solidFill>
                  <a:schemeClr val="bg2">
                    <a:lumMod val="65000"/>
                  </a:schemeClr>
                </a:solidFill>
              </a:rPr>
              <a:t>[2018-05-27 15:26:32.576] [logger] [info] Pressure residuals norm = 1, sat water residuals norm = 1</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1.33333,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0.499964, sat water residuals norm = 1</a:t>
            </a:r>
          </a:p>
          <a:p>
            <a:r>
              <a:rPr lang="en-US" dirty="0">
                <a:solidFill>
                  <a:schemeClr val="bg2">
                    <a:lumMod val="65000"/>
                  </a:schemeClr>
                </a:solidFill>
              </a:rPr>
              <a:t>[2018-05-27 15:26:32.576] [logger] [info]</a:t>
            </a:r>
            <a:r>
              <a:rPr lang="en-US" dirty="0"/>
              <a:t> </a:t>
            </a:r>
            <a:r>
              <a:rPr lang="en-US" dirty="0">
                <a:highlight>
                  <a:srgbClr val="FFFF00"/>
                </a:highlight>
              </a:rPr>
              <a:t>Sum of </a:t>
            </a:r>
            <a:r>
              <a:rPr lang="en-US" dirty="0" err="1">
                <a:highlight>
                  <a:srgbClr val="FFFF00"/>
                </a:highlight>
              </a:rPr>
              <a:t>probs</a:t>
            </a:r>
            <a:r>
              <a:rPr lang="en-US" dirty="0">
                <a:highlight>
                  <a:srgbClr val="FFFF00"/>
                </a:highlight>
              </a:rPr>
              <a:t> = 1.19999,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16.3515, sat water residuals norm = 1.14716</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1.89188,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0.000129327, </a:t>
            </a:r>
            <a:r>
              <a:rPr lang="en-US" dirty="0" err="1"/>
              <a:t>isAPressure</a:t>
            </a:r>
            <a:r>
              <a:rPr lang="en-US" dirty="0"/>
              <a:t> = true</a:t>
            </a:r>
          </a:p>
          <a:p>
            <a:r>
              <a:rPr lang="en-US" dirty="0">
                <a:solidFill>
                  <a:schemeClr val="bg2">
                    <a:lumMod val="65000"/>
                  </a:schemeClr>
                </a:solidFill>
              </a:rPr>
              <a:t>[2018-05-27 15:26:32.577] [logger] [info] Pressure residuals norm = 0.619265, sat water residuals norm = 1</a:t>
            </a:r>
          </a:p>
          <a:p>
            <a:r>
              <a:rPr lang="en-US" dirty="0">
                <a:solidFill>
                  <a:schemeClr val="bg2">
                    <a:lumMod val="65000"/>
                  </a:schemeClr>
                </a:solidFill>
              </a:rPr>
              <a:t>[2018-05-27 15:26:32.577] [logger] [info] </a:t>
            </a:r>
            <a:r>
              <a:rPr lang="en-US" dirty="0">
                <a:highlight>
                  <a:srgbClr val="FFFF00"/>
                </a:highlight>
              </a:rPr>
              <a:t>Sum of </a:t>
            </a:r>
            <a:r>
              <a:rPr lang="en-US" dirty="0" err="1">
                <a:highlight>
                  <a:srgbClr val="FFFF00"/>
                </a:highlight>
              </a:rPr>
              <a:t>probs</a:t>
            </a:r>
            <a:r>
              <a:rPr lang="en-US" dirty="0">
                <a:highlight>
                  <a:srgbClr val="FFFF00"/>
                </a:highlight>
              </a:rPr>
              <a:t> = 1.23643,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15:26:32.577] [logger] [info] </a:t>
            </a:r>
            <a:r>
              <a:rPr lang="en-US" dirty="0"/>
              <a:t>Sum of </a:t>
            </a:r>
            <a:r>
              <a:rPr lang="en-US" dirty="0" err="1"/>
              <a:t>probs</a:t>
            </a:r>
            <a:r>
              <a:rPr lang="en-US" dirty="0"/>
              <a:t> = 0.0165911, </a:t>
            </a:r>
            <a:r>
              <a:rPr lang="en-US" dirty="0" err="1"/>
              <a:t>isAPressure</a:t>
            </a:r>
            <a:r>
              <a:rPr lang="en-US" dirty="0"/>
              <a:t> = true</a:t>
            </a:r>
          </a:p>
        </p:txBody>
      </p:sp>
    </p:spTree>
    <p:extLst>
      <p:ext uri="{BB962C8B-B14F-4D97-AF65-F5344CB8AC3E}">
        <p14:creationId xmlns:p14="http://schemas.microsoft.com/office/powerpoint/2010/main" val="41243186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2455484"/>
            <a:ext cx="11537950" cy="3347207"/>
          </a:xfrm>
        </p:spPr>
      </p:pic>
    </p:spTree>
    <p:extLst>
      <p:ext uri="{BB962C8B-B14F-4D97-AF65-F5344CB8AC3E}">
        <p14:creationId xmlns:p14="http://schemas.microsoft.com/office/powerpoint/2010/main" val="32118746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99" y="2455484"/>
            <a:ext cx="8585851" cy="3347207"/>
          </a:xfrm>
        </p:spPr>
      </p:pic>
    </p:spTree>
    <p:extLst>
      <p:ext uri="{BB962C8B-B14F-4D97-AF65-F5344CB8AC3E}">
        <p14:creationId xmlns:p14="http://schemas.microsoft.com/office/powerpoint/2010/main" val="40171830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72E29E1-125A-4849-8648-EC50F656D5D8}"/>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36605DD-91A2-9140-B42A-C4F81A5C57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CE7A494-9874-3446-A9DD-A329990FEBBE}"/>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el 5">
            <a:extLst>
              <a:ext uri="{FF2B5EF4-FFF2-40B4-BE49-F238E27FC236}">
                <a16:creationId xmlns:a16="http://schemas.microsoft.com/office/drawing/2014/main" id="{DDB7A24F-B537-3F48-BE78-D7A42FEDA527}"/>
              </a:ext>
            </a:extLst>
          </p:cNvPr>
          <p:cNvSpPr>
            <a:spLocks noGrp="1"/>
          </p:cNvSpPr>
          <p:nvPr>
            <p:ph type="title"/>
          </p:nvPr>
        </p:nvSpPr>
        <p:spPr/>
        <p:txBody>
          <a:bodyPr/>
          <a:lstStyle/>
          <a:p>
            <a:r>
              <a:rPr lang="en-US" dirty="0"/>
              <a:t>So?</a:t>
            </a:r>
          </a:p>
        </p:txBody>
      </p:sp>
      <p:sp>
        <p:nvSpPr>
          <p:cNvPr id="7" name="Textfeld 6">
            <a:extLst>
              <a:ext uri="{FF2B5EF4-FFF2-40B4-BE49-F238E27FC236}">
                <a16:creationId xmlns:a16="http://schemas.microsoft.com/office/drawing/2014/main" id="{E77811B6-400B-754F-BA8A-C51F5537E5E5}"/>
              </a:ext>
            </a:extLst>
          </p:cNvPr>
          <p:cNvSpPr txBox="1"/>
          <p:nvPr/>
        </p:nvSpPr>
        <p:spPr>
          <a:xfrm>
            <a:off x="549003" y="1700808"/>
            <a:ext cx="11075902" cy="1477328"/>
          </a:xfrm>
          <a:prstGeom prst="rect">
            <a:avLst/>
          </a:prstGeom>
          <a:noFill/>
        </p:spPr>
        <p:txBody>
          <a:bodyPr wrap="square" rtlCol="0">
            <a:spAutoFit/>
          </a:bodyPr>
          <a:lstStyle/>
          <a:p>
            <a:r>
              <a:rPr lang="en-US" dirty="0"/>
              <a:t>“In the context of partial differential equations, choosing a preconditioner that transforms the random walk into the frequency space is an ideal currently being investigated. Preliminary results (2008) show that this preconditioner may be a solution to certain problems on which achieving a bounded variance growth using existing preconditioners is difficult.”</a:t>
            </a:r>
          </a:p>
          <a:p>
            <a:endParaRPr lang="en-US" dirty="0"/>
          </a:p>
        </p:txBody>
      </p:sp>
      <p:cxnSp>
        <p:nvCxnSpPr>
          <p:cNvPr id="9" name="Gerade Verbindung 8">
            <a:extLst>
              <a:ext uri="{FF2B5EF4-FFF2-40B4-BE49-F238E27FC236}">
                <a16:creationId xmlns:a16="http://schemas.microsoft.com/office/drawing/2014/main" id="{8EABABF6-2740-8045-86D1-8D90BC654909}"/>
              </a:ext>
            </a:extLst>
          </p:cNvPr>
          <p:cNvCxnSpPr/>
          <p:nvPr/>
        </p:nvCxnSpPr>
        <p:spPr>
          <a:xfrm flipV="1">
            <a:off x="693019" y="1340768"/>
            <a:ext cx="10801200" cy="1872208"/>
          </a:xfrm>
          <a:prstGeom prst="line">
            <a:avLst/>
          </a:prstGeom>
          <a:ln w="7302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a:t>
            </a:r>
          </a:p>
        </p:txBody>
      </p:sp>
      <p:pic>
        <p:nvPicPr>
          <p:cNvPr id="9" name="Grafik 8">
            <a:extLst>
              <a:ext uri="{FF2B5EF4-FFF2-40B4-BE49-F238E27FC236}">
                <a16:creationId xmlns:a16="http://schemas.microsoft.com/office/drawing/2014/main" id="{A3ED8C1B-33A9-774C-92C3-2BFE8A026B0E}"/>
              </a:ext>
            </a:extLst>
          </p:cNvPr>
          <p:cNvPicPr>
            <a:picLocks noChangeAspect="1"/>
          </p:cNvPicPr>
          <p:nvPr/>
        </p:nvPicPr>
        <p:blipFill>
          <a:blip r:embed="rId2"/>
          <a:stretch>
            <a:fillRect/>
          </a:stretch>
        </p:blipFill>
        <p:spPr>
          <a:xfrm>
            <a:off x="1075211" y="1340768"/>
            <a:ext cx="10147300" cy="4648200"/>
          </a:xfrm>
          <a:prstGeom prst="rect">
            <a:avLst/>
          </a:prstGeom>
        </p:spPr>
      </p:pic>
    </p:spTree>
    <p:extLst>
      <p:ext uri="{BB962C8B-B14F-4D97-AF65-F5344CB8AC3E}">
        <p14:creationId xmlns:p14="http://schemas.microsoft.com/office/powerpoint/2010/main" val="4151193093"/>
      </p:ext>
    </p:extLst>
  </p:cSld>
  <p:clrMapOvr>
    <a:masterClrMapping/>
  </p:clrMapOvr>
  <p:transition advTm="96">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 discretized</a:t>
            </a:r>
          </a:p>
        </p:txBody>
      </p:sp>
      <p:pic>
        <p:nvPicPr>
          <p:cNvPr id="9" name="Grafik 8">
            <a:extLst>
              <a:ext uri="{FF2B5EF4-FFF2-40B4-BE49-F238E27FC236}">
                <a16:creationId xmlns:a16="http://schemas.microsoft.com/office/drawing/2014/main" id="{65B9A37E-5FE0-4A43-AAFC-929A19988331}"/>
              </a:ext>
            </a:extLst>
          </p:cNvPr>
          <p:cNvPicPr>
            <a:picLocks noChangeAspect="1"/>
          </p:cNvPicPr>
          <p:nvPr/>
        </p:nvPicPr>
        <p:blipFill>
          <a:blip r:embed="rId2"/>
          <a:stretch>
            <a:fillRect/>
          </a:stretch>
        </p:blipFill>
        <p:spPr>
          <a:xfrm>
            <a:off x="367940" y="1268760"/>
            <a:ext cx="11582310" cy="4626542"/>
          </a:xfrm>
          <a:prstGeom prst="rect">
            <a:avLst/>
          </a:prstGeom>
        </p:spPr>
      </p:pic>
    </p:spTree>
    <p:extLst>
      <p:ext uri="{BB962C8B-B14F-4D97-AF65-F5344CB8AC3E}">
        <p14:creationId xmlns:p14="http://schemas.microsoft.com/office/powerpoint/2010/main" val="247414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4CB802-8934-4247-AAA9-F9C191F1B0D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139BCA6-D022-174F-897C-46342615C8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CCD5A79-7808-484C-8CAB-B9C3990B6277}"/>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el 5">
            <a:extLst>
              <a:ext uri="{FF2B5EF4-FFF2-40B4-BE49-F238E27FC236}">
                <a16:creationId xmlns:a16="http://schemas.microsoft.com/office/drawing/2014/main" id="{9523AB20-3DC7-264F-A4D2-9FD526DAE898}"/>
              </a:ext>
            </a:extLst>
          </p:cNvPr>
          <p:cNvSpPr>
            <a:spLocks noGrp="1"/>
          </p:cNvSpPr>
          <p:nvPr>
            <p:ph type="title"/>
          </p:nvPr>
        </p:nvSpPr>
        <p:spPr/>
        <p:txBody>
          <a:bodyPr/>
          <a:lstStyle/>
          <a:p>
            <a:r>
              <a:rPr lang="en-US" dirty="0"/>
              <a:t>Optimal control discretized</a:t>
            </a:r>
          </a:p>
        </p:txBody>
      </p:sp>
      <p:pic>
        <p:nvPicPr>
          <p:cNvPr id="7" name="Grafik 6">
            <a:extLst>
              <a:ext uri="{FF2B5EF4-FFF2-40B4-BE49-F238E27FC236}">
                <a16:creationId xmlns:a16="http://schemas.microsoft.com/office/drawing/2014/main" id="{D08CD207-976A-F740-BDA2-7EB295532CE9}"/>
              </a:ext>
            </a:extLst>
          </p:cNvPr>
          <p:cNvPicPr>
            <a:picLocks noChangeAspect="1"/>
          </p:cNvPicPr>
          <p:nvPr/>
        </p:nvPicPr>
        <p:blipFill>
          <a:blip r:embed="rId2"/>
          <a:stretch>
            <a:fillRect/>
          </a:stretch>
        </p:blipFill>
        <p:spPr>
          <a:xfrm>
            <a:off x="552846" y="1340768"/>
            <a:ext cx="11089624" cy="4320480"/>
          </a:xfrm>
          <a:prstGeom prst="rect">
            <a:avLst/>
          </a:prstGeom>
        </p:spPr>
      </p:pic>
    </p:spTree>
    <p:extLst>
      <p:ext uri="{BB962C8B-B14F-4D97-AF65-F5344CB8AC3E}">
        <p14:creationId xmlns:p14="http://schemas.microsoft.com/office/powerpoint/2010/main" val="1968736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Goal</a:t>
            </a:r>
          </a:p>
        </p:txBody>
      </p:sp>
      <p:pic>
        <p:nvPicPr>
          <p:cNvPr id="7" name="Grafik 6">
            <a:extLst>
              <a:ext uri="{FF2B5EF4-FFF2-40B4-BE49-F238E27FC236}">
                <a16:creationId xmlns:a16="http://schemas.microsoft.com/office/drawing/2014/main" id="{5572A556-19A1-C248-9D2A-B6DB5A890393}"/>
              </a:ext>
            </a:extLst>
          </p:cNvPr>
          <p:cNvPicPr>
            <a:picLocks noChangeAspect="1"/>
          </p:cNvPicPr>
          <p:nvPr/>
        </p:nvPicPr>
        <p:blipFill>
          <a:blip r:embed="rId2"/>
          <a:stretch>
            <a:fillRect/>
          </a:stretch>
        </p:blipFill>
        <p:spPr>
          <a:xfrm>
            <a:off x="3935080" y="1146350"/>
            <a:ext cx="4315489" cy="1288437"/>
          </a:xfrm>
          <a:prstGeom prst="rect">
            <a:avLst/>
          </a:prstGeom>
        </p:spPr>
      </p:pic>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707" y="2398885"/>
            <a:ext cx="3614234" cy="3873939"/>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spTree>
    <p:extLst>
      <p:ext uri="{BB962C8B-B14F-4D97-AF65-F5344CB8AC3E}">
        <p14:creationId xmlns:p14="http://schemas.microsoft.com/office/powerpoint/2010/main" val="592946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8</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pic>
        <p:nvPicPr>
          <p:cNvPr id="13" name="Grafik 12">
            <a:extLst>
              <a:ext uri="{FF2B5EF4-FFF2-40B4-BE49-F238E27FC236}">
                <a16:creationId xmlns:a16="http://schemas.microsoft.com/office/drawing/2014/main" id="{D8D8F486-9B06-1340-9F03-2A093B336124}"/>
              </a:ext>
            </a:extLst>
          </p:cNvPr>
          <p:cNvPicPr>
            <a:picLocks noChangeAspect="1"/>
          </p:cNvPicPr>
          <p:nvPr/>
        </p:nvPicPr>
        <p:blipFill>
          <a:blip r:embed="rId4"/>
          <a:stretch>
            <a:fillRect/>
          </a:stretch>
        </p:blipFill>
        <p:spPr>
          <a:xfrm>
            <a:off x="3789363" y="1844824"/>
            <a:ext cx="4473926" cy="1224136"/>
          </a:xfrm>
          <a:prstGeom prst="rect">
            <a:avLst/>
          </a:prstGeo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15" name="Grafik 14">
            <a:extLst>
              <a:ext uri="{FF2B5EF4-FFF2-40B4-BE49-F238E27FC236}">
                <a16:creationId xmlns:a16="http://schemas.microsoft.com/office/drawing/2014/main" id="{D366B46A-3DB2-D242-A337-56F03995F7CB}"/>
              </a:ext>
            </a:extLst>
          </p:cNvPr>
          <p:cNvPicPr>
            <a:picLocks noChangeAspect="1"/>
          </p:cNvPicPr>
          <p:nvPr/>
        </p:nvPicPr>
        <p:blipFill>
          <a:blip r:embed="rId5"/>
          <a:stretch>
            <a:fillRect/>
          </a:stretch>
        </p:blipFill>
        <p:spPr>
          <a:xfrm>
            <a:off x="3637788" y="4064878"/>
            <a:ext cx="4787900" cy="1333500"/>
          </a:xfrm>
          <a:prstGeom prst="rect">
            <a:avLst/>
          </a:prstGeom>
        </p:spPr>
      </p:pic>
    </p:spTree>
    <p:extLst>
      <p:ext uri="{BB962C8B-B14F-4D97-AF65-F5344CB8AC3E}">
        <p14:creationId xmlns:p14="http://schemas.microsoft.com/office/powerpoint/2010/main" val="3938443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9</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2" name="Grafik 1">
            <a:extLst>
              <a:ext uri="{FF2B5EF4-FFF2-40B4-BE49-F238E27FC236}">
                <a16:creationId xmlns:a16="http://schemas.microsoft.com/office/drawing/2014/main" id="{CFAEEA8B-CCB3-D34C-8F0E-A860ECD39794}"/>
              </a:ext>
            </a:extLst>
          </p:cNvPr>
          <p:cNvPicPr>
            <a:picLocks noChangeAspect="1"/>
          </p:cNvPicPr>
          <p:nvPr/>
        </p:nvPicPr>
        <p:blipFill>
          <a:blip r:embed="rId4"/>
          <a:stretch>
            <a:fillRect/>
          </a:stretch>
        </p:blipFill>
        <p:spPr>
          <a:xfrm>
            <a:off x="2328862" y="2204864"/>
            <a:ext cx="8745673" cy="2174726"/>
          </a:xfrm>
          <a:prstGeom prst="rect">
            <a:avLst/>
          </a:prstGeom>
        </p:spPr>
      </p:pic>
    </p:spTree>
    <p:extLst>
      <p:ext uri="{BB962C8B-B14F-4D97-AF65-F5344CB8AC3E}">
        <p14:creationId xmlns:p14="http://schemas.microsoft.com/office/powerpoint/2010/main" val="3574456658"/>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0</TotalTime>
  <Words>1054</Words>
  <Application>Microsoft Macintosh PowerPoint</Application>
  <PresentationFormat>Benutzerdefiniert</PresentationFormat>
  <Paragraphs>204</Paragraphs>
  <Slides>38</Slides>
  <Notes>0</Notes>
  <HiddenSlides>0</HiddenSlides>
  <MMClips>2</MMClips>
  <ScaleCrop>false</ScaleCrop>
  <HeadingPairs>
    <vt:vector size="6" baseType="variant">
      <vt:variant>
        <vt:lpstr>Verwendete Schriftarten</vt:lpstr>
      </vt:variant>
      <vt:variant>
        <vt:i4>6</vt:i4>
      </vt:variant>
      <vt:variant>
        <vt:lpstr>Design</vt:lpstr>
      </vt:variant>
      <vt:variant>
        <vt:i4>9</vt:i4>
      </vt:variant>
      <vt:variant>
        <vt:lpstr>Folientitel</vt:lpstr>
      </vt:variant>
      <vt:variant>
        <vt:i4>38</vt:i4>
      </vt:variant>
    </vt:vector>
  </HeadingPairs>
  <TitlesOfParts>
    <vt:vector size="53" baseType="lpstr">
      <vt:lpstr>AdvEPSTIM</vt:lpstr>
      <vt:lpstr>AdvP4C4E74</vt:lpstr>
      <vt:lpstr>AdvPSTim</vt:lpstr>
      <vt:lpstr>AdvSPSMI</vt: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Development of a Monte Carlo algorithm for optimal control problems </vt:lpstr>
      <vt:lpstr>What?</vt:lpstr>
      <vt:lpstr>Measurements</vt:lpstr>
      <vt:lpstr>Optimal control</vt:lpstr>
      <vt:lpstr>Optimal control discretized</vt:lpstr>
      <vt:lpstr>Optimal control discretized</vt:lpstr>
      <vt:lpstr>Goal</vt:lpstr>
      <vt:lpstr>PowerPoint-Präsentation</vt:lpstr>
      <vt:lpstr>PowerPoint-Präsentation</vt:lpstr>
      <vt:lpstr>Adjoint</vt:lpstr>
      <vt:lpstr>Adjoint</vt:lpstr>
      <vt:lpstr>Adjoint</vt:lpstr>
      <vt:lpstr>Adjoint</vt:lpstr>
      <vt:lpstr>Adjoint</vt:lpstr>
      <vt:lpstr>Monte Carlo</vt:lpstr>
      <vt:lpstr>Monte Carlo</vt:lpstr>
      <vt:lpstr>Monte Carlo</vt:lpstr>
      <vt:lpstr>Monte Carlo</vt:lpstr>
      <vt:lpstr>Monte Carlo</vt:lpstr>
      <vt:lpstr>Monte Carlo</vt:lpstr>
      <vt:lpstr>Monte Carlo</vt:lpstr>
      <vt:lpstr>Monte Carlo</vt:lpstr>
      <vt:lpstr>Monte Carlo</vt:lpstr>
      <vt:lpstr>Test drive</vt:lpstr>
      <vt:lpstr>Test drive</vt:lpstr>
      <vt:lpstr>History matching</vt:lpstr>
      <vt:lpstr>History matching</vt:lpstr>
      <vt:lpstr>History matching</vt:lpstr>
      <vt:lpstr>State </vt:lpstr>
      <vt:lpstr>Adjoint comparison for pressures (N = 3)</vt:lpstr>
      <vt:lpstr>Adjoint comparison for saturations (N = 3)</vt:lpstr>
      <vt:lpstr>Why?</vt:lpstr>
      <vt:lpstr>Why?</vt:lpstr>
      <vt:lpstr>Preconditioner</vt:lpstr>
      <vt:lpstr>My best try</vt:lpstr>
      <vt:lpstr>Monte Carlo vs. traditional adjoint</vt:lpstr>
      <vt:lpstr>Monte Carlo vs. traditional adjoint</vt:lpstr>
      <vt:lpstr>So?</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pZ4irqM6WY@student.ethz.ch</dc:creator>
  <cp:lastModifiedBy>pZ4irqM6WY@student.ethz.ch</cp:lastModifiedBy>
  <cp:revision>104</cp:revision>
  <cp:lastPrinted>2013-06-08T11:22:51Z</cp:lastPrinted>
  <dcterms:created xsi:type="dcterms:W3CDTF">2018-05-22T15:15:38Z</dcterms:created>
  <dcterms:modified xsi:type="dcterms:W3CDTF">2018-05-28T09:45:35Z</dcterms:modified>
</cp:coreProperties>
</file>